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1"/>
  </p:notesMasterIdLst>
  <p:sldIdLst>
    <p:sldId id="292" r:id="rId2"/>
    <p:sldId id="294" r:id="rId3"/>
    <p:sldId id="347" r:id="rId4"/>
    <p:sldId id="308" r:id="rId5"/>
    <p:sldId id="309" r:id="rId6"/>
    <p:sldId id="311" r:id="rId7"/>
    <p:sldId id="312" r:id="rId8"/>
    <p:sldId id="313" r:id="rId9"/>
    <p:sldId id="314" r:id="rId10"/>
    <p:sldId id="316" r:id="rId11"/>
    <p:sldId id="315" r:id="rId12"/>
    <p:sldId id="317" r:id="rId13"/>
    <p:sldId id="320" r:id="rId14"/>
    <p:sldId id="319" r:id="rId15"/>
    <p:sldId id="348" r:id="rId16"/>
    <p:sldId id="293" r:id="rId17"/>
    <p:sldId id="257" r:id="rId18"/>
    <p:sldId id="260" r:id="rId19"/>
    <p:sldId id="261" r:id="rId20"/>
    <p:sldId id="265" r:id="rId21"/>
    <p:sldId id="264" r:id="rId22"/>
    <p:sldId id="266" r:id="rId23"/>
    <p:sldId id="325" r:id="rId24"/>
    <p:sldId id="326" r:id="rId25"/>
    <p:sldId id="327" r:id="rId26"/>
    <p:sldId id="328" r:id="rId27"/>
    <p:sldId id="267" r:id="rId28"/>
    <p:sldId id="268" r:id="rId29"/>
    <p:sldId id="330" r:id="rId30"/>
    <p:sldId id="331" r:id="rId31"/>
    <p:sldId id="332" r:id="rId32"/>
    <p:sldId id="329" r:id="rId33"/>
    <p:sldId id="271" r:id="rId34"/>
    <p:sldId id="272" r:id="rId35"/>
    <p:sldId id="273" r:id="rId36"/>
    <p:sldId id="304" r:id="rId37"/>
    <p:sldId id="274" r:id="rId38"/>
    <p:sldId id="305" r:id="rId39"/>
    <p:sldId id="275" r:id="rId40"/>
    <p:sldId id="276" r:id="rId41"/>
    <p:sldId id="277" r:id="rId42"/>
    <p:sldId id="278" r:id="rId43"/>
    <p:sldId id="279" r:id="rId44"/>
    <p:sldId id="301" r:id="rId45"/>
    <p:sldId id="333" r:id="rId46"/>
    <p:sldId id="336" r:id="rId47"/>
    <p:sldId id="335" r:id="rId48"/>
    <p:sldId id="337" r:id="rId49"/>
    <p:sldId id="361" r:id="rId50"/>
    <p:sldId id="338" r:id="rId51"/>
    <p:sldId id="362" r:id="rId52"/>
    <p:sldId id="280" r:id="rId53"/>
    <p:sldId id="281" r:id="rId54"/>
    <p:sldId id="351" r:id="rId55"/>
    <p:sldId id="355" r:id="rId56"/>
    <p:sldId id="350" r:id="rId57"/>
    <p:sldId id="349" r:id="rId58"/>
    <p:sldId id="352" r:id="rId59"/>
    <p:sldId id="342" r:id="rId60"/>
    <p:sldId id="356" r:id="rId61"/>
    <p:sldId id="343" r:id="rId62"/>
    <p:sldId id="357" r:id="rId63"/>
    <p:sldId id="344" r:id="rId64"/>
    <p:sldId id="358" r:id="rId65"/>
    <p:sldId id="359" r:id="rId66"/>
    <p:sldId id="340" r:id="rId67"/>
    <p:sldId id="360" r:id="rId68"/>
    <p:sldId id="345" r:id="rId69"/>
    <p:sldId id="282" r:id="rId7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B801829-2ACF-EC44-A9BC-6B40A8C3F41C}">
          <p14:sldIdLst>
            <p14:sldId id="292"/>
            <p14:sldId id="294"/>
            <p14:sldId id="347"/>
            <p14:sldId id="308"/>
            <p14:sldId id="309"/>
            <p14:sldId id="311"/>
            <p14:sldId id="312"/>
            <p14:sldId id="313"/>
            <p14:sldId id="314"/>
            <p14:sldId id="316"/>
            <p14:sldId id="315"/>
            <p14:sldId id="317"/>
            <p14:sldId id="320"/>
            <p14:sldId id="319"/>
            <p14:sldId id="348"/>
            <p14:sldId id="293"/>
            <p14:sldId id="257"/>
            <p14:sldId id="260"/>
            <p14:sldId id="261"/>
            <p14:sldId id="265"/>
            <p14:sldId id="264"/>
            <p14:sldId id="266"/>
            <p14:sldId id="325"/>
            <p14:sldId id="326"/>
            <p14:sldId id="327"/>
            <p14:sldId id="328"/>
            <p14:sldId id="267"/>
            <p14:sldId id="268"/>
            <p14:sldId id="330"/>
            <p14:sldId id="331"/>
            <p14:sldId id="332"/>
            <p14:sldId id="329"/>
            <p14:sldId id="271"/>
            <p14:sldId id="272"/>
            <p14:sldId id="273"/>
            <p14:sldId id="304"/>
            <p14:sldId id="274"/>
            <p14:sldId id="305"/>
            <p14:sldId id="275"/>
            <p14:sldId id="276"/>
            <p14:sldId id="277"/>
            <p14:sldId id="278"/>
            <p14:sldId id="279"/>
            <p14:sldId id="301"/>
            <p14:sldId id="333"/>
            <p14:sldId id="336"/>
            <p14:sldId id="335"/>
            <p14:sldId id="337"/>
            <p14:sldId id="361"/>
            <p14:sldId id="338"/>
            <p14:sldId id="362"/>
          </p14:sldIdLst>
        </p14:section>
        <p14:section name="outputs" id="{957E3AE9-93E5-8542-8D70-6BE8372707A5}">
          <p14:sldIdLst>
            <p14:sldId id="280"/>
            <p14:sldId id="281"/>
            <p14:sldId id="351"/>
            <p14:sldId id="355"/>
            <p14:sldId id="350"/>
            <p14:sldId id="349"/>
            <p14:sldId id="352"/>
            <p14:sldId id="342"/>
            <p14:sldId id="356"/>
            <p14:sldId id="343"/>
            <p14:sldId id="357"/>
            <p14:sldId id="344"/>
            <p14:sldId id="358"/>
            <p14:sldId id="359"/>
            <p14:sldId id="340"/>
            <p14:sldId id="360"/>
            <p14:sldId id="345"/>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8640"/>
    <p:restoredTop sz="60340"/>
  </p:normalViewPr>
  <p:slideViewPr>
    <p:cSldViewPr snapToGrid="0">
      <p:cViewPr>
        <p:scale>
          <a:sx n="80" d="100"/>
          <a:sy n="80" d="100"/>
        </p:scale>
        <p:origin x="800" y="144"/>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74F882-D92B-314E-A762-BAE4C5874DC9}" type="datetimeFigureOut">
              <a:rPr lang="en-US" smtClean="0"/>
              <a:t>9/17/24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D3409C-29DC-3647-BEF4-6F42D5F77B47}" type="slidenum">
              <a:rPr lang="en-US" smtClean="0"/>
              <a:t>‹#›</a:t>
            </a:fld>
            <a:endParaRPr lang="en-US"/>
          </a:p>
        </p:txBody>
      </p:sp>
    </p:spTree>
    <p:extLst>
      <p:ext uri="{BB962C8B-B14F-4D97-AF65-F5344CB8AC3E}">
        <p14:creationId xmlns:p14="http://schemas.microsoft.com/office/powerpoint/2010/main" val="2873933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2E65FE-CD7B-0C4F-8C6D-D7A92B5995D2}" type="slidenum">
              <a:rPr lang="en-US" smtClean="0"/>
              <a:t>1</a:t>
            </a:fld>
            <a:endParaRPr lang="en-US"/>
          </a:p>
        </p:txBody>
      </p:sp>
    </p:spTree>
    <p:extLst>
      <p:ext uri="{BB962C8B-B14F-4D97-AF65-F5344CB8AC3E}">
        <p14:creationId xmlns:p14="http://schemas.microsoft.com/office/powerpoint/2010/main" val="21027387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0ED3409C-29DC-3647-BEF4-6F42D5F77B47}" type="slidenum">
              <a:rPr lang="en-US" smtClean="0"/>
              <a:t>18</a:t>
            </a:fld>
            <a:endParaRPr lang="en-US"/>
          </a:p>
        </p:txBody>
      </p:sp>
    </p:spTree>
    <p:extLst>
      <p:ext uri="{BB962C8B-B14F-4D97-AF65-F5344CB8AC3E}">
        <p14:creationId xmlns:p14="http://schemas.microsoft.com/office/powerpoint/2010/main" val="3611501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0ED3409C-29DC-3647-BEF4-6F42D5F77B47}" type="slidenum">
              <a:rPr lang="en-US" smtClean="0"/>
              <a:t>19</a:t>
            </a:fld>
            <a:endParaRPr lang="en-US"/>
          </a:p>
        </p:txBody>
      </p:sp>
    </p:spTree>
    <p:extLst>
      <p:ext uri="{BB962C8B-B14F-4D97-AF65-F5344CB8AC3E}">
        <p14:creationId xmlns:p14="http://schemas.microsoft.com/office/powerpoint/2010/main" val="298251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0ED3409C-29DC-3647-BEF4-6F42D5F77B47}" type="slidenum">
              <a:rPr lang="en-US" smtClean="0"/>
              <a:t>20</a:t>
            </a:fld>
            <a:endParaRPr lang="en-US"/>
          </a:p>
        </p:txBody>
      </p:sp>
    </p:spTree>
    <p:extLst>
      <p:ext uri="{BB962C8B-B14F-4D97-AF65-F5344CB8AC3E}">
        <p14:creationId xmlns:p14="http://schemas.microsoft.com/office/powerpoint/2010/main" val="25611452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0ED3409C-29DC-3647-BEF4-6F42D5F77B47}" type="slidenum">
              <a:rPr lang="en-US" smtClean="0"/>
              <a:t>21</a:t>
            </a:fld>
            <a:endParaRPr lang="en-US"/>
          </a:p>
        </p:txBody>
      </p:sp>
    </p:spTree>
    <p:extLst>
      <p:ext uri="{BB962C8B-B14F-4D97-AF65-F5344CB8AC3E}">
        <p14:creationId xmlns:p14="http://schemas.microsoft.com/office/powerpoint/2010/main" val="16651631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0ED3409C-29DC-3647-BEF4-6F42D5F77B47}" type="slidenum">
              <a:rPr lang="en-US" smtClean="0"/>
              <a:t>22</a:t>
            </a:fld>
            <a:endParaRPr lang="en-US"/>
          </a:p>
        </p:txBody>
      </p:sp>
    </p:spTree>
    <p:extLst>
      <p:ext uri="{BB962C8B-B14F-4D97-AF65-F5344CB8AC3E}">
        <p14:creationId xmlns:p14="http://schemas.microsoft.com/office/powerpoint/2010/main" val="38518195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0ED3409C-29DC-3647-BEF4-6F42D5F77B47}" type="slidenum">
              <a:rPr lang="en-US" smtClean="0"/>
              <a:t>23</a:t>
            </a:fld>
            <a:endParaRPr lang="en-US"/>
          </a:p>
        </p:txBody>
      </p:sp>
    </p:spTree>
    <p:extLst>
      <p:ext uri="{BB962C8B-B14F-4D97-AF65-F5344CB8AC3E}">
        <p14:creationId xmlns:p14="http://schemas.microsoft.com/office/powerpoint/2010/main" val="10664405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0ED3409C-29DC-3647-BEF4-6F42D5F77B47}" type="slidenum">
              <a:rPr lang="en-US" smtClean="0"/>
              <a:t>24</a:t>
            </a:fld>
            <a:endParaRPr lang="en-US"/>
          </a:p>
        </p:txBody>
      </p:sp>
    </p:spTree>
    <p:extLst>
      <p:ext uri="{BB962C8B-B14F-4D97-AF65-F5344CB8AC3E}">
        <p14:creationId xmlns:p14="http://schemas.microsoft.com/office/powerpoint/2010/main" val="15222735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0ED3409C-29DC-3647-BEF4-6F42D5F77B47}" type="slidenum">
              <a:rPr lang="en-US" smtClean="0"/>
              <a:t>25</a:t>
            </a:fld>
            <a:endParaRPr lang="en-US"/>
          </a:p>
        </p:txBody>
      </p:sp>
    </p:spTree>
    <p:extLst>
      <p:ext uri="{BB962C8B-B14F-4D97-AF65-F5344CB8AC3E}">
        <p14:creationId xmlns:p14="http://schemas.microsoft.com/office/powerpoint/2010/main" val="29596159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0ED3409C-29DC-3647-BEF4-6F42D5F77B47}" type="slidenum">
              <a:rPr lang="en-US" smtClean="0"/>
              <a:t>26</a:t>
            </a:fld>
            <a:endParaRPr lang="en-US"/>
          </a:p>
        </p:txBody>
      </p:sp>
    </p:spTree>
    <p:extLst>
      <p:ext uri="{BB962C8B-B14F-4D97-AF65-F5344CB8AC3E}">
        <p14:creationId xmlns:p14="http://schemas.microsoft.com/office/powerpoint/2010/main" val="23093536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0ED3409C-29DC-3647-BEF4-6F42D5F77B47}" type="slidenum">
              <a:rPr lang="en-US" smtClean="0"/>
              <a:t>27</a:t>
            </a:fld>
            <a:endParaRPr lang="en-US"/>
          </a:p>
        </p:txBody>
      </p:sp>
    </p:spTree>
    <p:extLst>
      <p:ext uri="{BB962C8B-B14F-4D97-AF65-F5344CB8AC3E}">
        <p14:creationId xmlns:p14="http://schemas.microsoft.com/office/powerpoint/2010/main" val="1034871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D3409C-29DC-3647-BEF4-6F42D5F77B47}" type="slidenum">
              <a:rPr lang="en-US" smtClean="0"/>
              <a:t>2</a:t>
            </a:fld>
            <a:endParaRPr lang="en-US"/>
          </a:p>
        </p:txBody>
      </p:sp>
    </p:spTree>
    <p:extLst>
      <p:ext uri="{BB962C8B-B14F-4D97-AF65-F5344CB8AC3E}">
        <p14:creationId xmlns:p14="http://schemas.microsoft.com/office/powerpoint/2010/main" val="11888229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0ED3409C-29DC-3647-BEF4-6F42D5F77B47}" type="slidenum">
              <a:rPr lang="en-US" smtClean="0"/>
              <a:t>28</a:t>
            </a:fld>
            <a:endParaRPr lang="en-US"/>
          </a:p>
        </p:txBody>
      </p:sp>
    </p:spTree>
    <p:extLst>
      <p:ext uri="{BB962C8B-B14F-4D97-AF65-F5344CB8AC3E}">
        <p14:creationId xmlns:p14="http://schemas.microsoft.com/office/powerpoint/2010/main" val="2872327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0ED3409C-29DC-3647-BEF4-6F42D5F77B47}" type="slidenum">
              <a:rPr lang="en-US" smtClean="0"/>
              <a:t>29</a:t>
            </a:fld>
            <a:endParaRPr lang="en-US"/>
          </a:p>
        </p:txBody>
      </p:sp>
    </p:spTree>
    <p:extLst>
      <p:ext uri="{BB962C8B-B14F-4D97-AF65-F5344CB8AC3E}">
        <p14:creationId xmlns:p14="http://schemas.microsoft.com/office/powerpoint/2010/main" val="1785798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0ED3409C-29DC-3647-BEF4-6F42D5F77B47}" type="slidenum">
              <a:rPr lang="en-US" smtClean="0"/>
              <a:t>30</a:t>
            </a:fld>
            <a:endParaRPr lang="en-US"/>
          </a:p>
        </p:txBody>
      </p:sp>
    </p:spTree>
    <p:extLst>
      <p:ext uri="{BB962C8B-B14F-4D97-AF65-F5344CB8AC3E}">
        <p14:creationId xmlns:p14="http://schemas.microsoft.com/office/powerpoint/2010/main" val="742400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0ED3409C-29DC-3647-BEF4-6F42D5F77B47}" type="slidenum">
              <a:rPr lang="en-US" smtClean="0"/>
              <a:t>31</a:t>
            </a:fld>
            <a:endParaRPr lang="en-US"/>
          </a:p>
        </p:txBody>
      </p:sp>
    </p:spTree>
    <p:extLst>
      <p:ext uri="{BB962C8B-B14F-4D97-AF65-F5344CB8AC3E}">
        <p14:creationId xmlns:p14="http://schemas.microsoft.com/office/powerpoint/2010/main" val="25258663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D3409C-29DC-3647-BEF4-6F42D5F77B47}" type="slidenum">
              <a:rPr lang="en-US" smtClean="0"/>
              <a:t>32</a:t>
            </a:fld>
            <a:endParaRPr lang="en-US"/>
          </a:p>
        </p:txBody>
      </p:sp>
    </p:spTree>
    <p:extLst>
      <p:ext uri="{BB962C8B-B14F-4D97-AF65-F5344CB8AC3E}">
        <p14:creationId xmlns:p14="http://schemas.microsoft.com/office/powerpoint/2010/main" val="16483104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0ED3409C-29DC-3647-BEF4-6F42D5F77B47}" type="slidenum">
              <a:rPr lang="en-US" smtClean="0"/>
              <a:t>33</a:t>
            </a:fld>
            <a:endParaRPr lang="en-US"/>
          </a:p>
        </p:txBody>
      </p:sp>
    </p:spTree>
    <p:extLst>
      <p:ext uri="{BB962C8B-B14F-4D97-AF65-F5344CB8AC3E}">
        <p14:creationId xmlns:p14="http://schemas.microsoft.com/office/powerpoint/2010/main" val="15645171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0ED3409C-29DC-3647-BEF4-6F42D5F77B47}" type="slidenum">
              <a:rPr lang="en-US" smtClean="0"/>
              <a:t>34</a:t>
            </a:fld>
            <a:endParaRPr lang="en-US"/>
          </a:p>
        </p:txBody>
      </p:sp>
    </p:spTree>
    <p:extLst>
      <p:ext uri="{BB962C8B-B14F-4D97-AF65-F5344CB8AC3E}">
        <p14:creationId xmlns:p14="http://schemas.microsoft.com/office/powerpoint/2010/main" val="3406232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0ED3409C-29DC-3647-BEF4-6F42D5F77B47}" type="slidenum">
              <a:rPr lang="en-US" smtClean="0"/>
              <a:t>35</a:t>
            </a:fld>
            <a:endParaRPr lang="en-US"/>
          </a:p>
        </p:txBody>
      </p:sp>
    </p:spTree>
    <p:extLst>
      <p:ext uri="{BB962C8B-B14F-4D97-AF65-F5344CB8AC3E}">
        <p14:creationId xmlns:p14="http://schemas.microsoft.com/office/powerpoint/2010/main" val="26014802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0ED3409C-29DC-3647-BEF4-6F42D5F77B47}" type="slidenum">
              <a:rPr lang="en-US" smtClean="0"/>
              <a:t>36</a:t>
            </a:fld>
            <a:endParaRPr lang="en-US"/>
          </a:p>
        </p:txBody>
      </p:sp>
    </p:spTree>
    <p:extLst>
      <p:ext uri="{BB962C8B-B14F-4D97-AF65-F5344CB8AC3E}">
        <p14:creationId xmlns:p14="http://schemas.microsoft.com/office/powerpoint/2010/main" val="41746275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D3409C-29DC-3647-BEF4-6F42D5F77B47}" type="slidenum">
              <a:rPr lang="en-US" smtClean="0"/>
              <a:t>37</a:t>
            </a:fld>
            <a:endParaRPr lang="en-US"/>
          </a:p>
        </p:txBody>
      </p:sp>
    </p:spTree>
    <p:extLst>
      <p:ext uri="{BB962C8B-B14F-4D97-AF65-F5344CB8AC3E}">
        <p14:creationId xmlns:p14="http://schemas.microsoft.com/office/powerpoint/2010/main" val="3305617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0ED3409C-29DC-3647-BEF4-6F42D5F77B47}" type="slidenum">
              <a:rPr lang="en-US" smtClean="0"/>
              <a:t>9</a:t>
            </a:fld>
            <a:endParaRPr lang="en-US"/>
          </a:p>
        </p:txBody>
      </p:sp>
    </p:spTree>
    <p:extLst>
      <p:ext uri="{BB962C8B-B14F-4D97-AF65-F5344CB8AC3E}">
        <p14:creationId xmlns:p14="http://schemas.microsoft.com/office/powerpoint/2010/main" val="25637262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D3409C-29DC-3647-BEF4-6F42D5F77B47}" type="slidenum">
              <a:rPr lang="en-US" smtClean="0"/>
              <a:t>38</a:t>
            </a:fld>
            <a:endParaRPr lang="en-US"/>
          </a:p>
        </p:txBody>
      </p:sp>
    </p:spTree>
    <p:extLst>
      <p:ext uri="{BB962C8B-B14F-4D97-AF65-F5344CB8AC3E}">
        <p14:creationId xmlns:p14="http://schemas.microsoft.com/office/powerpoint/2010/main" val="8609925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0ED3409C-29DC-3647-BEF4-6F42D5F77B47}" type="slidenum">
              <a:rPr lang="en-US" smtClean="0"/>
              <a:t>39</a:t>
            </a:fld>
            <a:endParaRPr lang="en-US"/>
          </a:p>
        </p:txBody>
      </p:sp>
    </p:spTree>
    <p:extLst>
      <p:ext uri="{BB962C8B-B14F-4D97-AF65-F5344CB8AC3E}">
        <p14:creationId xmlns:p14="http://schemas.microsoft.com/office/powerpoint/2010/main" val="39975343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0ED3409C-29DC-3647-BEF4-6F42D5F77B47}" type="slidenum">
              <a:rPr lang="en-US" smtClean="0"/>
              <a:t>40</a:t>
            </a:fld>
            <a:endParaRPr lang="en-US"/>
          </a:p>
        </p:txBody>
      </p:sp>
    </p:spTree>
    <p:extLst>
      <p:ext uri="{BB962C8B-B14F-4D97-AF65-F5344CB8AC3E}">
        <p14:creationId xmlns:p14="http://schemas.microsoft.com/office/powerpoint/2010/main" val="8995857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0ED3409C-29DC-3647-BEF4-6F42D5F77B47}" type="slidenum">
              <a:rPr lang="en-US" smtClean="0"/>
              <a:t>41</a:t>
            </a:fld>
            <a:endParaRPr lang="en-US"/>
          </a:p>
        </p:txBody>
      </p:sp>
    </p:spTree>
    <p:extLst>
      <p:ext uri="{BB962C8B-B14F-4D97-AF65-F5344CB8AC3E}">
        <p14:creationId xmlns:p14="http://schemas.microsoft.com/office/powerpoint/2010/main" val="42433042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0ED3409C-29DC-3647-BEF4-6F42D5F77B47}" type="slidenum">
              <a:rPr lang="en-US" smtClean="0"/>
              <a:t>42</a:t>
            </a:fld>
            <a:endParaRPr lang="en-US"/>
          </a:p>
        </p:txBody>
      </p:sp>
    </p:spTree>
    <p:extLst>
      <p:ext uri="{BB962C8B-B14F-4D97-AF65-F5344CB8AC3E}">
        <p14:creationId xmlns:p14="http://schemas.microsoft.com/office/powerpoint/2010/main" val="20510792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0ED3409C-29DC-3647-BEF4-6F42D5F77B47}" type="slidenum">
              <a:rPr lang="en-US" smtClean="0"/>
              <a:t>43</a:t>
            </a:fld>
            <a:endParaRPr lang="en-US"/>
          </a:p>
        </p:txBody>
      </p:sp>
    </p:spTree>
    <p:extLst>
      <p:ext uri="{BB962C8B-B14F-4D97-AF65-F5344CB8AC3E}">
        <p14:creationId xmlns:p14="http://schemas.microsoft.com/office/powerpoint/2010/main" val="26397967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D3409C-29DC-3647-BEF4-6F42D5F77B47}" type="slidenum">
              <a:rPr lang="en-US" smtClean="0"/>
              <a:t>44</a:t>
            </a:fld>
            <a:endParaRPr lang="en-US"/>
          </a:p>
        </p:txBody>
      </p:sp>
    </p:spTree>
    <p:extLst>
      <p:ext uri="{BB962C8B-B14F-4D97-AF65-F5344CB8AC3E}">
        <p14:creationId xmlns:p14="http://schemas.microsoft.com/office/powerpoint/2010/main" val="9833917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0000"/>
                </a:solidFill>
                <a:effectLst/>
                <a:latin typeface="ui-sans-serif"/>
              </a:rPr>
              <a:t>The scatter plot shows the relationship between Sea Surface Temperature and Plankton Biomass. The red line represents the linear regression fit. This visual check helps assess if the linearity assumption is met.</a:t>
            </a:r>
            <a:endParaRPr lang="en-US" dirty="0">
              <a:solidFill>
                <a:srgbClr val="FF0000"/>
              </a:solidFill>
            </a:endParaRPr>
          </a:p>
          <a:p>
            <a:endParaRPr lang="en-US" dirty="0"/>
          </a:p>
        </p:txBody>
      </p:sp>
      <p:sp>
        <p:nvSpPr>
          <p:cNvPr id="4" name="Slide Number Placeholder 3"/>
          <p:cNvSpPr>
            <a:spLocks noGrp="1"/>
          </p:cNvSpPr>
          <p:nvPr>
            <p:ph type="sldNum" sz="quarter" idx="5"/>
          </p:nvPr>
        </p:nvSpPr>
        <p:spPr/>
        <p:txBody>
          <a:bodyPr/>
          <a:lstStyle/>
          <a:p>
            <a:fld id="{0ED3409C-29DC-3647-BEF4-6F42D5F77B47}" type="slidenum">
              <a:rPr lang="en-US" smtClean="0"/>
              <a:t>45</a:t>
            </a:fld>
            <a:endParaRPr lang="en-US"/>
          </a:p>
        </p:txBody>
      </p:sp>
    </p:spTree>
    <p:extLst>
      <p:ext uri="{BB962C8B-B14F-4D97-AF65-F5344CB8AC3E}">
        <p14:creationId xmlns:p14="http://schemas.microsoft.com/office/powerpoint/2010/main" val="38922489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D3409C-29DC-3647-BEF4-6F42D5F77B47}" type="slidenum">
              <a:rPr lang="en-US" smtClean="0"/>
              <a:t>46</a:t>
            </a:fld>
            <a:endParaRPr lang="en-US"/>
          </a:p>
        </p:txBody>
      </p:sp>
    </p:spTree>
    <p:extLst>
      <p:ext uri="{BB962C8B-B14F-4D97-AF65-F5344CB8AC3E}">
        <p14:creationId xmlns:p14="http://schemas.microsoft.com/office/powerpoint/2010/main" val="8591452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D3409C-29DC-3647-BEF4-6F42D5F77B47}" type="slidenum">
              <a:rPr lang="en-US" smtClean="0"/>
              <a:t>47</a:t>
            </a:fld>
            <a:endParaRPr lang="en-US"/>
          </a:p>
        </p:txBody>
      </p:sp>
    </p:spTree>
    <p:extLst>
      <p:ext uri="{BB962C8B-B14F-4D97-AF65-F5344CB8AC3E}">
        <p14:creationId xmlns:p14="http://schemas.microsoft.com/office/powerpoint/2010/main" val="2400285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D3409C-29DC-3647-BEF4-6F42D5F77B47}" type="slidenum">
              <a:rPr lang="en-US" smtClean="0"/>
              <a:t>10</a:t>
            </a:fld>
            <a:endParaRPr lang="en-US"/>
          </a:p>
        </p:txBody>
      </p:sp>
    </p:spTree>
    <p:extLst>
      <p:ext uri="{BB962C8B-B14F-4D97-AF65-F5344CB8AC3E}">
        <p14:creationId xmlns:p14="http://schemas.microsoft.com/office/powerpoint/2010/main" val="3439869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D3409C-29DC-3647-BEF4-6F42D5F77B47}" type="slidenum">
              <a:rPr lang="en-US" smtClean="0"/>
              <a:t>48</a:t>
            </a:fld>
            <a:endParaRPr lang="en-US"/>
          </a:p>
        </p:txBody>
      </p:sp>
    </p:spTree>
    <p:extLst>
      <p:ext uri="{BB962C8B-B14F-4D97-AF65-F5344CB8AC3E}">
        <p14:creationId xmlns:p14="http://schemas.microsoft.com/office/powerpoint/2010/main" val="41669399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D3409C-29DC-3647-BEF4-6F42D5F77B47}" type="slidenum">
              <a:rPr lang="en-US" smtClean="0"/>
              <a:t>49</a:t>
            </a:fld>
            <a:endParaRPr lang="en-US"/>
          </a:p>
        </p:txBody>
      </p:sp>
    </p:spTree>
    <p:extLst>
      <p:ext uri="{BB962C8B-B14F-4D97-AF65-F5344CB8AC3E}">
        <p14:creationId xmlns:p14="http://schemas.microsoft.com/office/powerpoint/2010/main" val="13584538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D3409C-29DC-3647-BEF4-6F42D5F77B47}" type="slidenum">
              <a:rPr lang="en-US" smtClean="0"/>
              <a:t>50</a:t>
            </a:fld>
            <a:endParaRPr lang="en-US"/>
          </a:p>
        </p:txBody>
      </p:sp>
    </p:spTree>
    <p:extLst>
      <p:ext uri="{BB962C8B-B14F-4D97-AF65-F5344CB8AC3E}">
        <p14:creationId xmlns:p14="http://schemas.microsoft.com/office/powerpoint/2010/main" val="13867798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D3409C-29DC-3647-BEF4-6F42D5F77B47}" type="slidenum">
              <a:rPr lang="en-US" smtClean="0"/>
              <a:t>51</a:t>
            </a:fld>
            <a:endParaRPr lang="en-US"/>
          </a:p>
        </p:txBody>
      </p:sp>
    </p:spTree>
    <p:extLst>
      <p:ext uri="{BB962C8B-B14F-4D97-AF65-F5344CB8AC3E}">
        <p14:creationId xmlns:p14="http://schemas.microsoft.com/office/powerpoint/2010/main" val="24965244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0ED3409C-29DC-3647-BEF4-6F42D5F77B47}" type="slidenum">
              <a:rPr lang="en-US" smtClean="0"/>
              <a:t>52</a:t>
            </a:fld>
            <a:endParaRPr lang="en-US"/>
          </a:p>
        </p:txBody>
      </p:sp>
    </p:spTree>
    <p:extLst>
      <p:ext uri="{BB962C8B-B14F-4D97-AF65-F5344CB8AC3E}">
        <p14:creationId xmlns:p14="http://schemas.microsoft.com/office/powerpoint/2010/main" val="35297024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D3409C-29DC-3647-BEF4-6F42D5F77B47}" type="slidenum">
              <a:rPr lang="en-US" smtClean="0"/>
              <a:t>53</a:t>
            </a:fld>
            <a:endParaRPr lang="en-US"/>
          </a:p>
        </p:txBody>
      </p:sp>
    </p:spTree>
    <p:extLst>
      <p:ext uri="{BB962C8B-B14F-4D97-AF65-F5344CB8AC3E}">
        <p14:creationId xmlns:p14="http://schemas.microsoft.com/office/powerpoint/2010/main" val="16350301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BB276D-7722-230D-4760-488FB63542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F959DF-CBD6-08B4-1FA9-5C0F7787D1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3F7462-AB49-2711-43C0-ED6B80294D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B245390-B6D3-189A-6C76-24DFF3F83DB8}"/>
              </a:ext>
            </a:extLst>
          </p:cNvPr>
          <p:cNvSpPr>
            <a:spLocks noGrp="1"/>
          </p:cNvSpPr>
          <p:nvPr>
            <p:ph type="sldNum" sz="quarter" idx="5"/>
          </p:nvPr>
        </p:nvSpPr>
        <p:spPr/>
        <p:txBody>
          <a:bodyPr/>
          <a:lstStyle/>
          <a:p>
            <a:fld id="{0ED3409C-29DC-3647-BEF4-6F42D5F77B47}" type="slidenum">
              <a:rPr lang="en-US" smtClean="0"/>
              <a:t>54</a:t>
            </a:fld>
            <a:endParaRPr lang="en-US"/>
          </a:p>
        </p:txBody>
      </p:sp>
    </p:spTree>
    <p:extLst>
      <p:ext uri="{BB962C8B-B14F-4D97-AF65-F5344CB8AC3E}">
        <p14:creationId xmlns:p14="http://schemas.microsoft.com/office/powerpoint/2010/main" val="18086552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31B9F4-CA0F-3E7D-FC0C-FF51CC1ED2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4B3E7A-7B54-FA2B-EC1A-A31394B0B2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9033A9-8A51-6DC8-93B6-C093C2A581A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CD5D579-4AA6-0104-39E6-4CA08003A203}"/>
              </a:ext>
            </a:extLst>
          </p:cNvPr>
          <p:cNvSpPr>
            <a:spLocks noGrp="1"/>
          </p:cNvSpPr>
          <p:nvPr>
            <p:ph type="sldNum" sz="quarter" idx="5"/>
          </p:nvPr>
        </p:nvSpPr>
        <p:spPr/>
        <p:txBody>
          <a:bodyPr/>
          <a:lstStyle/>
          <a:p>
            <a:fld id="{0ED3409C-29DC-3647-BEF4-6F42D5F77B47}" type="slidenum">
              <a:rPr lang="en-US" smtClean="0"/>
              <a:t>55</a:t>
            </a:fld>
            <a:endParaRPr lang="en-US"/>
          </a:p>
        </p:txBody>
      </p:sp>
    </p:spTree>
    <p:extLst>
      <p:ext uri="{BB962C8B-B14F-4D97-AF65-F5344CB8AC3E}">
        <p14:creationId xmlns:p14="http://schemas.microsoft.com/office/powerpoint/2010/main" val="25756794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2B564-9DF6-FF5F-8232-33AC8AADF0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19EBAC-BE9F-E204-F798-8DDD5D64CE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D81FC7-A0A6-0247-A77A-7EE9E5E0FC4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0272F57-5FFF-C6BA-0998-B70F9AD60A86}"/>
              </a:ext>
            </a:extLst>
          </p:cNvPr>
          <p:cNvSpPr>
            <a:spLocks noGrp="1"/>
          </p:cNvSpPr>
          <p:nvPr>
            <p:ph type="sldNum" sz="quarter" idx="5"/>
          </p:nvPr>
        </p:nvSpPr>
        <p:spPr/>
        <p:txBody>
          <a:bodyPr/>
          <a:lstStyle/>
          <a:p>
            <a:fld id="{0ED3409C-29DC-3647-BEF4-6F42D5F77B47}" type="slidenum">
              <a:rPr lang="en-US" smtClean="0"/>
              <a:t>56</a:t>
            </a:fld>
            <a:endParaRPr lang="en-US"/>
          </a:p>
        </p:txBody>
      </p:sp>
    </p:spTree>
    <p:extLst>
      <p:ext uri="{BB962C8B-B14F-4D97-AF65-F5344CB8AC3E}">
        <p14:creationId xmlns:p14="http://schemas.microsoft.com/office/powerpoint/2010/main" val="21946520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4A9BF-100C-22A5-4AA6-608276F21C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A19BD0-5D82-7957-68B0-84DAB6973E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0736E1-B513-D470-22BC-C493B2C785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D1170B7-204D-C40A-54DC-4A186D7C5B1A}"/>
              </a:ext>
            </a:extLst>
          </p:cNvPr>
          <p:cNvSpPr>
            <a:spLocks noGrp="1"/>
          </p:cNvSpPr>
          <p:nvPr>
            <p:ph type="sldNum" sz="quarter" idx="5"/>
          </p:nvPr>
        </p:nvSpPr>
        <p:spPr/>
        <p:txBody>
          <a:bodyPr/>
          <a:lstStyle/>
          <a:p>
            <a:fld id="{0ED3409C-29DC-3647-BEF4-6F42D5F77B47}" type="slidenum">
              <a:rPr lang="en-US" smtClean="0"/>
              <a:t>57</a:t>
            </a:fld>
            <a:endParaRPr lang="en-US"/>
          </a:p>
        </p:txBody>
      </p:sp>
    </p:spTree>
    <p:extLst>
      <p:ext uri="{BB962C8B-B14F-4D97-AF65-F5344CB8AC3E}">
        <p14:creationId xmlns:p14="http://schemas.microsoft.com/office/powerpoint/2010/main" val="2370967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D3409C-29DC-3647-BEF4-6F42D5F77B47}" type="slidenum">
              <a:rPr lang="en-US" smtClean="0"/>
              <a:t>11</a:t>
            </a:fld>
            <a:endParaRPr lang="en-US"/>
          </a:p>
        </p:txBody>
      </p:sp>
    </p:spTree>
    <p:extLst>
      <p:ext uri="{BB962C8B-B14F-4D97-AF65-F5344CB8AC3E}">
        <p14:creationId xmlns:p14="http://schemas.microsoft.com/office/powerpoint/2010/main" val="32890946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B9855D-2FEF-4FE2-B7A9-8C2380089B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E80497-2A30-9385-678C-C79116340F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105AF5-8FE5-9834-37E2-12CBFB4A80F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E5C1843-0697-569D-A64A-1B19E57406AC}"/>
              </a:ext>
            </a:extLst>
          </p:cNvPr>
          <p:cNvSpPr>
            <a:spLocks noGrp="1"/>
          </p:cNvSpPr>
          <p:nvPr>
            <p:ph type="sldNum" sz="quarter" idx="5"/>
          </p:nvPr>
        </p:nvSpPr>
        <p:spPr/>
        <p:txBody>
          <a:bodyPr/>
          <a:lstStyle/>
          <a:p>
            <a:fld id="{0ED3409C-29DC-3647-BEF4-6F42D5F77B47}" type="slidenum">
              <a:rPr lang="en-US" smtClean="0"/>
              <a:t>58</a:t>
            </a:fld>
            <a:endParaRPr lang="en-US"/>
          </a:p>
        </p:txBody>
      </p:sp>
    </p:spTree>
    <p:extLst>
      <p:ext uri="{BB962C8B-B14F-4D97-AF65-F5344CB8AC3E}">
        <p14:creationId xmlns:p14="http://schemas.microsoft.com/office/powerpoint/2010/main" val="23811943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D3409C-29DC-3647-BEF4-6F42D5F77B47}" type="slidenum">
              <a:rPr lang="en-US" smtClean="0"/>
              <a:t>59</a:t>
            </a:fld>
            <a:endParaRPr lang="en-US"/>
          </a:p>
        </p:txBody>
      </p:sp>
    </p:spTree>
    <p:extLst>
      <p:ext uri="{BB962C8B-B14F-4D97-AF65-F5344CB8AC3E}">
        <p14:creationId xmlns:p14="http://schemas.microsoft.com/office/powerpoint/2010/main" val="33959855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0CA73-951B-D37C-75D9-77D36BE476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CEA915-C010-AF94-CE70-322E84F8CA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FC9A36-9E2E-DCAD-DBB9-F5E797BEB6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3F45903-FA96-BD65-7372-6EA5D3895462}"/>
              </a:ext>
            </a:extLst>
          </p:cNvPr>
          <p:cNvSpPr>
            <a:spLocks noGrp="1"/>
          </p:cNvSpPr>
          <p:nvPr>
            <p:ph type="sldNum" sz="quarter" idx="5"/>
          </p:nvPr>
        </p:nvSpPr>
        <p:spPr/>
        <p:txBody>
          <a:bodyPr/>
          <a:lstStyle/>
          <a:p>
            <a:fld id="{0ED3409C-29DC-3647-BEF4-6F42D5F77B47}" type="slidenum">
              <a:rPr lang="en-US" smtClean="0"/>
              <a:t>60</a:t>
            </a:fld>
            <a:endParaRPr lang="en-US"/>
          </a:p>
        </p:txBody>
      </p:sp>
    </p:spTree>
    <p:extLst>
      <p:ext uri="{BB962C8B-B14F-4D97-AF65-F5344CB8AC3E}">
        <p14:creationId xmlns:p14="http://schemas.microsoft.com/office/powerpoint/2010/main" val="36751897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0ED3409C-29DC-3647-BEF4-6F42D5F77B47}" type="slidenum">
              <a:rPr lang="en-US" smtClean="0"/>
              <a:t>61</a:t>
            </a:fld>
            <a:endParaRPr lang="en-US"/>
          </a:p>
        </p:txBody>
      </p:sp>
    </p:spTree>
    <p:extLst>
      <p:ext uri="{BB962C8B-B14F-4D97-AF65-F5344CB8AC3E}">
        <p14:creationId xmlns:p14="http://schemas.microsoft.com/office/powerpoint/2010/main" val="25215026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9AF67-BCFF-4B5C-A0F8-E89EA44AEF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C227C7-5A36-7AA3-FB7A-3AB0D49A1A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892546-812F-7A22-06AD-171C289FABC1}"/>
              </a:ext>
            </a:extLst>
          </p:cNvPr>
          <p:cNvSpPr>
            <a:spLocks noGrp="1"/>
          </p:cNvSpPr>
          <p:nvPr>
            <p:ph type="body" idx="1"/>
          </p:nvPr>
        </p:nvSpPr>
        <p:spPr/>
        <p:txBody>
          <a:bodyPr/>
          <a:lstStyle/>
          <a:p>
            <a:pPr algn="l"/>
            <a:endParaRPr lang="en-US" dirty="0"/>
          </a:p>
        </p:txBody>
      </p:sp>
      <p:sp>
        <p:nvSpPr>
          <p:cNvPr id="4" name="Slide Number Placeholder 3">
            <a:extLst>
              <a:ext uri="{FF2B5EF4-FFF2-40B4-BE49-F238E27FC236}">
                <a16:creationId xmlns:a16="http://schemas.microsoft.com/office/drawing/2014/main" id="{4B647156-5882-CA61-3801-1AF72FC33DC5}"/>
              </a:ext>
            </a:extLst>
          </p:cNvPr>
          <p:cNvSpPr>
            <a:spLocks noGrp="1"/>
          </p:cNvSpPr>
          <p:nvPr>
            <p:ph type="sldNum" sz="quarter" idx="5"/>
          </p:nvPr>
        </p:nvSpPr>
        <p:spPr/>
        <p:txBody>
          <a:bodyPr/>
          <a:lstStyle/>
          <a:p>
            <a:fld id="{0ED3409C-29DC-3647-BEF4-6F42D5F77B47}" type="slidenum">
              <a:rPr lang="en-US" smtClean="0"/>
              <a:t>62</a:t>
            </a:fld>
            <a:endParaRPr lang="en-US"/>
          </a:p>
        </p:txBody>
      </p:sp>
    </p:spTree>
    <p:extLst>
      <p:ext uri="{BB962C8B-B14F-4D97-AF65-F5344CB8AC3E}">
        <p14:creationId xmlns:p14="http://schemas.microsoft.com/office/powerpoint/2010/main" val="12256364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444444"/>
              </a:solidFill>
              <a:effectLst/>
              <a:latin typeface="system-ui"/>
            </a:endParaRPr>
          </a:p>
        </p:txBody>
      </p:sp>
      <p:sp>
        <p:nvSpPr>
          <p:cNvPr id="4" name="Slide Number Placeholder 3"/>
          <p:cNvSpPr>
            <a:spLocks noGrp="1"/>
          </p:cNvSpPr>
          <p:nvPr>
            <p:ph type="sldNum" sz="quarter" idx="5"/>
          </p:nvPr>
        </p:nvSpPr>
        <p:spPr/>
        <p:txBody>
          <a:bodyPr/>
          <a:lstStyle/>
          <a:p>
            <a:fld id="{0ED3409C-29DC-3647-BEF4-6F42D5F77B47}" type="slidenum">
              <a:rPr lang="en-US" smtClean="0"/>
              <a:t>63</a:t>
            </a:fld>
            <a:endParaRPr lang="en-US"/>
          </a:p>
        </p:txBody>
      </p:sp>
    </p:spTree>
    <p:extLst>
      <p:ext uri="{BB962C8B-B14F-4D97-AF65-F5344CB8AC3E}">
        <p14:creationId xmlns:p14="http://schemas.microsoft.com/office/powerpoint/2010/main" val="20793883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0B0DC-D0F4-75F8-C749-F82E7FFB2B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35999F-A840-3EF5-3D2F-787A56EF40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8222C9-E40D-F7D7-DBBD-0E7E3CA03F7E}"/>
              </a:ext>
            </a:extLst>
          </p:cNvPr>
          <p:cNvSpPr>
            <a:spLocks noGrp="1"/>
          </p:cNvSpPr>
          <p:nvPr>
            <p:ph type="body" idx="1"/>
          </p:nvPr>
        </p:nvSpPr>
        <p:spPr/>
        <p:txBody>
          <a:bodyPr/>
          <a:lstStyle/>
          <a:p>
            <a:pPr algn="l"/>
            <a:endParaRPr lang="en-US" b="0" i="0" dirty="0">
              <a:solidFill>
                <a:srgbClr val="444444"/>
              </a:solidFill>
              <a:effectLst/>
              <a:latin typeface="system-ui"/>
            </a:endParaRPr>
          </a:p>
        </p:txBody>
      </p:sp>
      <p:sp>
        <p:nvSpPr>
          <p:cNvPr id="4" name="Slide Number Placeholder 3">
            <a:extLst>
              <a:ext uri="{FF2B5EF4-FFF2-40B4-BE49-F238E27FC236}">
                <a16:creationId xmlns:a16="http://schemas.microsoft.com/office/drawing/2014/main" id="{47F2135F-E213-A0B5-D312-AA1031C96CF1}"/>
              </a:ext>
            </a:extLst>
          </p:cNvPr>
          <p:cNvSpPr>
            <a:spLocks noGrp="1"/>
          </p:cNvSpPr>
          <p:nvPr>
            <p:ph type="sldNum" sz="quarter" idx="5"/>
          </p:nvPr>
        </p:nvSpPr>
        <p:spPr/>
        <p:txBody>
          <a:bodyPr/>
          <a:lstStyle/>
          <a:p>
            <a:fld id="{0ED3409C-29DC-3647-BEF4-6F42D5F77B47}" type="slidenum">
              <a:rPr lang="en-US" smtClean="0"/>
              <a:t>64</a:t>
            </a:fld>
            <a:endParaRPr lang="en-US"/>
          </a:p>
        </p:txBody>
      </p:sp>
    </p:spTree>
    <p:extLst>
      <p:ext uri="{BB962C8B-B14F-4D97-AF65-F5344CB8AC3E}">
        <p14:creationId xmlns:p14="http://schemas.microsoft.com/office/powerpoint/2010/main" val="26868496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045B1-C119-5DFE-5A28-7FC8E2B7A2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4798A0-5A6D-9512-303B-604ED985F4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4AE414-127E-5211-4D69-C41BB3D01155}"/>
              </a:ext>
            </a:extLst>
          </p:cNvPr>
          <p:cNvSpPr>
            <a:spLocks noGrp="1"/>
          </p:cNvSpPr>
          <p:nvPr>
            <p:ph type="body" idx="1"/>
          </p:nvPr>
        </p:nvSpPr>
        <p:spPr/>
        <p:txBody>
          <a:bodyPr/>
          <a:lstStyle/>
          <a:p>
            <a:pPr algn="l"/>
            <a:endParaRPr lang="en-US" b="0" i="0" dirty="0">
              <a:solidFill>
                <a:srgbClr val="444444"/>
              </a:solidFill>
              <a:effectLst/>
              <a:latin typeface="system-ui"/>
            </a:endParaRPr>
          </a:p>
        </p:txBody>
      </p:sp>
      <p:sp>
        <p:nvSpPr>
          <p:cNvPr id="4" name="Slide Number Placeholder 3">
            <a:extLst>
              <a:ext uri="{FF2B5EF4-FFF2-40B4-BE49-F238E27FC236}">
                <a16:creationId xmlns:a16="http://schemas.microsoft.com/office/drawing/2014/main" id="{A17136E1-500E-7F7E-3A61-D2E67B353153}"/>
              </a:ext>
            </a:extLst>
          </p:cNvPr>
          <p:cNvSpPr>
            <a:spLocks noGrp="1"/>
          </p:cNvSpPr>
          <p:nvPr>
            <p:ph type="sldNum" sz="quarter" idx="5"/>
          </p:nvPr>
        </p:nvSpPr>
        <p:spPr/>
        <p:txBody>
          <a:bodyPr/>
          <a:lstStyle/>
          <a:p>
            <a:fld id="{0ED3409C-29DC-3647-BEF4-6F42D5F77B47}" type="slidenum">
              <a:rPr lang="en-US" smtClean="0"/>
              <a:t>65</a:t>
            </a:fld>
            <a:endParaRPr lang="en-US"/>
          </a:p>
        </p:txBody>
      </p:sp>
    </p:spTree>
    <p:extLst>
      <p:ext uri="{BB962C8B-B14F-4D97-AF65-F5344CB8AC3E}">
        <p14:creationId xmlns:p14="http://schemas.microsoft.com/office/powerpoint/2010/main" val="33355546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D3409C-29DC-3647-BEF4-6F42D5F77B47}" type="slidenum">
              <a:rPr lang="en-US" smtClean="0"/>
              <a:t>66</a:t>
            </a:fld>
            <a:endParaRPr lang="en-US"/>
          </a:p>
        </p:txBody>
      </p:sp>
    </p:spTree>
    <p:extLst>
      <p:ext uri="{BB962C8B-B14F-4D97-AF65-F5344CB8AC3E}">
        <p14:creationId xmlns:p14="http://schemas.microsoft.com/office/powerpoint/2010/main" val="33591004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1BCAD2-62C5-0700-8D88-5EE4CD088D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C7C494-3A12-EB36-6486-F5E931FC94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44F617-D71C-7586-00F3-C2676E74C5B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07AF60A-C86E-5ACA-98A0-F1F826D3FA5E}"/>
              </a:ext>
            </a:extLst>
          </p:cNvPr>
          <p:cNvSpPr>
            <a:spLocks noGrp="1"/>
          </p:cNvSpPr>
          <p:nvPr>
            <p:ph type="sldNum" sz="quarter" idx="5"/>
          </p:nvPr>
        </p:nvSpPr>
        <p:spPr/>
        <p:txBody>
          <a:bodyPr/>
          <a:lstStyle/>
          <a:p>
            <a:fld id="{0ED3409C-29DC-3647-BEF4-6F42D5F77B47}" type="slidenum">
              <a:rPr lang="en-US" smtClean="0"/>
              <a:t>67</a:t>
            </a:fld>
            <a:endParaRPr lang="en-US"/>
          </a:p>
        </p:txBody>
      </p:sp>
    </p:spTree>
    <p:extLst>
      <p:ext uri="{BB962C8B-B14F-4D97-AF65-F5344CB8AC3E}">
        <p14:creationId xmlns:p14="http://schemas.microsoft.com/office/powerpoint/2010/main" val="37680353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D3409C-29DC-3647-BEF4-6F42D5F77B47}" type="slidenum">
              <a:rPr lang="en-US" smtClean="0"/>
              <a:t>12</a:t>
            </a:fld>
            <a:endParaRPr lang="en-US"/>
          </a:p>
        </p:txBody>
      </p:sp>
    </p:spTree>
    <p:extLst>
      <p:ext uri="{BB962C8B-B14F-4D97-AF65-F5344CB8AC3E}">
        <p14:creationId xmlns:p14="http://schemas.microsoft.com/office/powerpoint/2010/main" val="24290305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0ED3409C-29DC-3647-BEF4-6F42D5F77B47}" type="slidenum">
              <a:rPr lang="en-US" smtClean="0"/>
              <a:t>68</a:t>
            </a:fld>
            <a:endParaRPr lang="en-US"/>
          </a:p>
        </p:txBody>
      </p:sp>
    </p:spTree>
    <p:extLst>
      <p:ext uri="{BB962C8B-B14F-4D97-AF65-F5344CB8AC3E}">
        <p14:creationId xmlns:p14="http://schemas.microsoft.com/office/powerpoint/2010/main" val="29937251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0ED3409C-29DC-3647-BEF4-6F42D5F77B47}" type="slidenum">
              <a:rPr lang="en-US" smtClean="0"/>
              <a:t>69</a:t>
            </a:fld>
            <a:endParaRPr lang="en-US"/>
          </a:p>
        </p:txBody>
      </p:sp>
    </p:spTree>
    <p:extLst>
      <p:ext uri="{BB962C8B-B14F-4D97-AF65-F5344CB8AC3E}">
        <p14:creationId xmlns:p14="http://schemas.microsoft.com/office/powerpoint/2010/main" val="1301046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sz="2000" b="1" i="0" dirty="0">
                <a:effectLst/>
                <a:latin typeface="Open Sans" panose="020B0606030504020204" pitchFamily="34" charset="0"/>
              </a:rPr>
              <a:t>Camel Case</a:t>
            </a:r>
            <a:r>
              <a:rPr lang="en-US" sz="2000" b="0" i="0" dirty="0">
                <a:effectLst/>
                <a:latin typeface="Open Sans" panose="020B0606030504020204" pitchFamily="34" charset="0"/>
              </a:rPr>
              <a:t>: First letter of first word is lowercase, and first letter of every following word is capitalized with no spaces or symbols between words. </a:t>
            </a:r>
          </a:p>
          <a:p>
            <a:pPr lvl="1">
              <a:buFont typeface="Arial" panose="020B0604020202020204" pitchFamily="34" charset="0"/>
              <a:buChar char="•"/>
            </a:pPr>
            <a:r>
              <a:rPr lang="en-US" sz="2000" b="0" i="0" dirty="0">
                <a:effectLst/>
                <a:latin typeface="Open Sans" panose="020B0606030504020204" pitchFamily="34" charset="0"/>
              </a:rPr>
              <a:t>Examples: </a:t>
            </a:r>
            <a:r>
              <a:rPr lang="en-US" sz="2000" b="0" i="0" dirty="0">
                <a:effectLst/>
                <a:latin typeface="Courier New" panose="02070309020205020404" pitchFamily="49" charset="0"/>
                <a:cs typeface="Courier New" panose="02070309020205020404" pitchFamily="49" charset="0"/>
              </a:rPr>
              <a:t>iPad, eBay, </a:t>
            </a:r>
            <a:r>
              <a:rPr lang="en-US" sz="2000" b="0" i="0" dirty="0" err="1">
                <a:effectLst/>
                <a:latin typeface="Courier New" panose="02070309020205020404" pitchFamily="49" charset="0"/>
                <a:cs typeface="Courier New" panose="02070309020205020404" pitchFamily="49" charset="0"/>
              </a:rPr>
              <a:t>fileName</a:t>
            </a:r>
            <a:r>
              <a:rPr lang="en-US" sz="2000" b="0" i="0" dirty="0">
                <a:effectLst/>
                <a:latin typeface="Courier New" panose="02070309020205020404" pitchFamily="49" charset="0"/>
                <a:cs typeface="Courier New" panose="02070309020205020404" pitchFamily="49" charset="0"/>
              </a:rPr>
              <a:t>, </a:t>
            </a:r>
            <a:r>
              <a:rPr lang="en-US" sz="2000" b="0" i="0" dirty="0" err="1">
                <a:effectLst/>
                <a:latin typeface="Courier New" panose="02070309020205020404" pitchFamily="49" charset="0"/>
                <a:cs typeface="Courier New" panose="02070309020205020404" pitchFamily="49" charset="0"/>
              </a:rPr>
              <a:t>userAccount</a:t>
            </a:r>
            <a:r>
              <a:rPr lang="en-US" sz="2000" b="0" i="0" dirty="0">
                <a:effectLst/>
                <a:latin typeface="Courier New" panose="02070309020205020404" pitchFamily="49" charset="0"/>
                <a:cs typeface="Courier New" panose="02070309020205020404" pitchFamily="49" charset="0"/>
              </a:rPr>
              <a:t>. </a:t>
            </a:r>
          </a:p>
          <a:p>
            <a:pPr algn="l">
              <a:buFont typeface="Arial" panose="020B0604020202020204" pitchFamily="34" charset="0"/>
              <a:buChar char="•"/>
            </a:pPr>
            <a:r>
              <a:rPr lang="en-US" sz="2000" b="1" i="0" dirty="0">
                <a:effectLst/>
                <a:latin typeface="Open Sans" panose="020B0606030504020204" pitchFamily="34" charset="0"/>
              </a:rPr>
              <a:t>Pascal Case</a:t>
            </a:r>
            <a:r>
              <a:rPr lang="en-US" sz="2000" b="0" i="0" dirty="0">
                <a:effectLst/>
                <a:latin typeface="Open Sans" panose="020B0606030504020204" pitchFamily="34" charset="0"/>
              </a:rPr>
              <a:t>: Popularized by Pascal programming language, this is a subset of Camel Case where the word starts with uppercase. Thus, </a:t>
            </a:r>
            <a:r>
              <a:rPr lang="en-US" sz="2000" b="0" i="0" dirty="0" err="1">
                <a:effectLst/>
                <a:latin typeface="Courier New" panose="02070309020205020404" pitchFamily="49" charset="0"/>
                <a:cs typeface="Courier New" panose="02070309020205020404" pitchFamily="49" charset="0"/>
              </a:rPr>
              <a:t>UserAccount</a:t>
            </a:r>
            <a:r>
              <a:rPr lang="en-US" sz="2000" b="0" i="0" dirty="0">
                <a:effectLst/>
                <a:latin typeface="Open Sans" panose="020B0606030504020204" pitchFamily="34" charset="0"/>
              </a:rPr>
              <a:t> is in Pascal Case but not </a:t>
            </a:r>
            <a:r>
              <a:rPr lang="en-US" sz="2000" b="0" i="0" dirty="0" err="1">
                <a:effectLst/>
                <a:latin typeface="Courier New" panose="02070309020205020404" pitchFamily="49" charset="0"/>
                <a:cs typeface="Courier New" panose="02070309020205020404" pitchFamily="49" charset="0"/>
              </a:rPr>
              <a:t>userAccount</a:t>
            </a:r>
            <a:r>
              <a:rPr lang="en-US" sz="2000" b="0" i="0" dirty="0">
                <a:effectLst/>
                <a:latin typeface="Open Sans" panose="020B0606030504020204" pitchFamily="34" charset="0"/>
              </a:rPr>
              <a:t>.</a:t>
            </a:r>
          </a:p>
          <a:p>
            <a:pPr algn="l">
              <a:buFont typeface="Arial" panose="020B0604020202020204" pitchFamily="34" charset="0"/>
              <a:buChar char="•"/>
            </a:pPr>
            <a:r>
              <a:rPr lang="en-US" sz="2000" b="1" i="0" dirty="0">
                <a:effectLst/>
                <a:latin typeface="Open Sans" panose="020B0606030504020204" pitchFamily="34" charset="0"/>
              </a:rPr>
              <a:t>Snake Case</a:t>
            </a:r>
            <a:r>
              <a:rPr lang="en-US" sz="2000" b="0" i="0" dirty="0">
                <a:effectLst/>
                <a:latin typeface="Open Sans" panose="020B0606030504020204" pitchFamily="34" charset="0"/>
              </a:rPr>
              <a:t>: Words within phrases or compound words are separated with an underscore. </a:t>
            </a:r>
          </a:p>
          <a:p>
            <a:pPr lvl="1">
              <a:buFont typeface="Arial" panose="020B0604020202020204" pitchFamily="34" charset="0"/>
              <a:buChar char="•"/>
            </a:pPr>
            <a:r>
              <a:rPr lang="en-US" sz="2000" b="0" i="0" dirty="0">
                <a:effectLst/>
                <a:latin typeface="Open Sans" panose="020B0606030504020204" pitchFamily="34" charset="0"/>
              </a:rPr>
              <a:t>Examples:</a:t>
            </a:r>
            <a:r>
              <a:rPr lang="en-US" sz="2000" b="0" i="0" dirty="0">
                <a:effectLst/>
                <a:latin typeface="Courier New" panose="02070309020205020404" pitchFamily="49" charset="0"/>
                <a:cs typeface="Courier New" panose="02070309020205020404" pitchFamily="49" charset="0"/>
              </a:rPr>
              <a:t> </a:t>
            </a:r>
            <a:r>
              <a:rPr lang="en-US" sz="2000" b="0" i="0" dirty="0" err="1">
                <a:effectLst/>
                <a:latin typeface="Courier New" panose="02070309020205020404" pitchFamily="49" charset="0"/>
                <a:cs typeface="Courier New" panose="02070309020205020404" pitchFamily="49" charset="0"/>
              </a:rPr>
              <a:t>first_name</a:t>
            </a:r>
            <a:r>
              <a:rPr lang="en-US" sz="2000" b="0" i="0" dirty="0">
                <a:effectLst/>
                <a:latin typeface="Courier New" panose="02070309020205020404" pitchFamily="49" charset="0"/>
                <a:cs typeface="Courier New" panose="02070309020205020404" pitchFamily="49" charset="0"/>
              </a:rPr>
              <a:t>, </a:t>
            </a:r>
            <a:r>
              <a:rPr lang="en-US" sz="2000" b="0" i="0" dirty="0" err="1">
                <a:effectLst/>
                <a:latin typeface="Courier New" panose="02070309020205020404" pitchFamily="49" charset="0"/>
                <a:cs typeface="Courier New" panose="02070309020205020404" pitchFamily="49" charset="0"/>
              </a:rPr>
              <a:t>error_message</a:t>
            </a:r>
            <a:r>
              <a:rPr lang="en-US" sz="2000" b="0" i="0" dirty="0">
                <a:effectLst/>
                <a:latin typeface="Courier New" panose="02070309020205020404" pitchFamily="49" charset="0"/>
                <a:cs typeface="Courier New" panose="02070309020205020404" pitchFamily="49" charset="0"/>
              </a:rPr>
              <a:t>, </a:t>
            </a:r>
            <a:r>
              <a:rPr lang="en-US" sz="2000" b="0" i="0" dirty="0" err="1">
                <a:effectLst/>
                <a:latin typeface="Courier New" panose="02070309020205020404" pitchFamily="49" charset="0"/>
                <a:cs typeface="Courier New" panose="02070309020205020404" pitchFamily="49" charset="0"/>
              </a:rPr>
              <a:t>account_balance</a:t>
            </a:r>
            <a:r>
              <a:rPr lang="en-US" sz="2000" b="0" i="0" dirty="0">
                <a:effectLst/>
                <a:latin typeface="Courier New" panose="02070309020205020404" pitchFamily="49" charset="0"/>
                <a:cs typeface="Courier New" panose="02070309020205020404" pitchFamily="49" charset="0"/>
              </a:rPr>
              <a:t>.</a:t>
            </a:r>
          </a:p>
          <a:p>
            <a:pPr algn="l">
              <a:buFont typeface="Arial" panose="020B0604020202020204" pitchFamily="34" charset="0"/>
              <a:buChar char="•"/>
            </a:pPr>
            <a:r>
              <a:rPr lang="en-US" sz="2000" b="1" i="0" dirty="0">
                <a:effectLst/>
                <a:latin typeface="Open Sans" panose="020B0606030504020204" pitchFamily="34" charset="0"/>
              </a:rPr>
              <a:t>Kebab Case</a:t>
            </a:r>
            <a:r>
              <a:rPr lang="en-US" sz="2000" b="0" i="0" dirty="0">
                <a:effectLst/>
                <a:latin typeface="Open Sans" panose="020B0606030504020204" pitchFamily="34" charset="0"/>
              </a:rPr>
              <a:t>: Like Snake Case, but using hyphens instead. </a:t>
            </a:r>
          </a:p>
          <a:p>
            <a:pPr lvl="1">
              <a:buFont typeface="Arial" panose="020B0604020202020204" pitchFamily="34" charset="0"/>
              <a:buChar char="•"/>
            </a:pPr>
            <a:r>
              <a:rPr lang="en-US" sz="2000" b="0" i="0" dirty="0">
                <a:effectLst/>
                <a:latin typeface="Open Sans" panose="020B0606030504020204" pitchFamily="34" charset="0"/>
              </a:rPr>
              <a:t>Examples: </a:t>
            </a:r>
            <a:r>
              <a:rPr lang="en-US" sz="2000" b="0" i="0" dirty="0">
                <a:effectLst/>
                <a:latin typeface="Courier New" panose="02070309020205020404" pitchFamily="49" charset="0"/>
                <a:cs typeface="Courier New" panose="02070309020205020404" pitchFamily="49" charset="0"/>
              </a:rPr>
              <a:t>first-name, main-section.</a:t>
            </a:r>
          </a:p>
          <a:p>
            <a:pPr algn="l">
              <a:buFont typeface="Arial" panose="020B0604020202020204" pitchFamily="34" charset="0"/>
              <a:buChar char="•"/>
            </a:pPr>
            <a:r>
              <a:rPr lang="en-US" sz="2000" b="1" i="0" dirty="0">
                <a:effectLst/>
                <a:latin typeface="Open Sans" panose="020B0606030504020204" pitchFamily="34" charset="0"/>
              </a:rPr>
              <a:t>Screaming Case</a:t>
            </a:r>
            <a:r>
              <a:rPr lang="en-US" sz="2000" b="0" i="0" dirty="0">
                <a:effectLst/>
                <a:latin typeface="Open Sans" panose="020B0606030504020204" pitchFamily="34" charset="0"/>
              </a:rPr>
              <a:t>: This refers to names in uppercase. </a:t>
            </a:r>
          </a:p>
          <a:p>
            <a:pPr lvl="1">
              <a:buFont typeface="Arial" panose="020B0604020202020204" pitchFamily="34" charset="0"/>
              <a:buChar char="•"/>
            </a:pPr>
            <a:r>
              <a:rPr lang="en-US" sz="2000" b="0" i="0" dirty="0">
                <a:effectLst/>
                <a:latin typeface="Open Sans" panose="020B0606030504020204" pitchFamily="34" charset="0"/>
              </a:rPr>
              <a:t>Examples: </a:t>
            </a:r>
            <a:r>
              <a:rPr lang="en-US" sz="2000" b="0" i="0" dirty="0">
                <a:effectLst/>
                <a:latin typeface="Courier New" panose="02070309020205020404" pitchFamily="49" charset="0"/>
                <a:cs typeface="Courier New" panose="02070309020205020404" pitchFamily="49" charset="0"/>
              </a:rPr>
              <a:t>TAXRATE, TAX_RATE.</a:t>
            </a:r>
          </a:p>
          <a:p>
            <a:endParaRPr lang="en-US" dirty="0"/>
          </a:p>
        </p:txBody>
      </p:sp>
      <p:sp>
        <p:nvSpPr>
          <p:cNvPr id="4" name="Slide Number Placeholder 3"/>
          <p:cNvSpPr>
            <a:spLocks noGrp="1"/>
          </p:cNvSpPr>
          <p:nvPr>
            <p:ph type="sldNum" sz="quarter" idx="5"/>
          </p:nvPr>
        </p:nvSpPr>
        <p:spPr/>
        <p:txBody>
          <a:bodyPr/>
          <a:lstStyle/>
          <a:p>
            <a:fld id="{0ED3409C-29DC-3647-BEF4-6F42D5F77B47}" type="slidenum">
              <a:rPr lang="en-US" smtClean="0"/>
              <a:t>13</a:t>
            </a:fld>
            <a:endParaRPr lang="en-US"/>
          </a:p>
        </p:txBody>
      </p:sp>
    </p:spTree>
    <p:extLst>
      <p:ext uri="{BB962C8B-B14F-4D97-AF65-F5344CB8AC3E}">
        <p14:creationId xmlns:p14="http://schemas.microsoft.com/office/powerpoint/2010/main" val="2121592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D3409C-29DC-3647-BEF4-6F42D5F77B47}" type="slidenum">
              <a:rPr lang="en-US" smtClean="0"/>
              <a:t>14</a:t>
            </a:fld>
            <a:endParaRPr lang="en-US"/>
          </a:p>
        </p:txBody>
      </p:sp>
    </p:spTree>
    <p:extLst>
      <p:ext uri="{BB962C8B-B14F-4D97-AF65-F5344CB8AC3E}">
        <p14:creationId xmlns:p14="http://schemas.microsoft.com/office/powerpoint/2010/main" val="3093854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D3409C-29DC-3647-BEF4-6F42D5F77B47}" type="slidenum">
              <a:rPr lang="en-US" smtClean="0"/>
              <a:t>17</a:t>
            </a:fld>
            <a:endParaRPr lang="en-US"/>
          </a:p>
        </p:txBody>
      </p:sp>
    </p:spTree>
    <p:extLst>
      <p:ext uri="{BB962C8B-B14F-4D97-AF65-F5344CB8AC3E}">
        <p14:creationId xmlns:p14="http://schemas.microsoft.com/office/powerpoint/2010/main" val="2815133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65AC175-3A2D-2A4C-8889-9DC5F852FCA1}" type="datetimeFigureOut">
              <a:rPr lang="en-US" smtClean="0"/>
              <a:t>9/17/24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AE669F-8FAF-0844-9AF3-77226381F58E}" type="slidenum">
              <a:rPr lang="en-US" smtClean="0"/>
              <a:t>‹#›</a:t>
            </a:fld>
            <a:endParaRPr lang="en-US"/>
          </a:p>
        </p:txBody>
      </p:sp>
    </p:spTree>
    <p:extLst>
      <p:ext uri="{BB962C8B-B14F-4D97-AF65-F5344CB8AC3E}">
        <p14:creationId xmlns:p14="http://schemas.microsoft.com/office/powerpoint/2010/main" val="2987405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5AC175-3A2D-2A4C-8889-9DC5F852FCA1}" type="datetimeFigureOut">
              <a:rPr lang="en-US" smtClean="0"/>
              <a:t>9/17/24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AE669F-8FAF-0844-9AF3-77226381F58E}" type="slidenum">
              <a:rPr lang="en-US" smtClean="0"/>
              <a:t>‹#›</a:t>
            </a:fld>
            <a:endParaRPr lang="en-US"/>
          </a:p>
        </p:txBody>
      </p:sp>
    </p:spTree>
    <p:extLst>
      <p:ext uri="{BB962C8B-B14F-4D97-AF65-F5344CB8AC3E}">
        <p14:creationId xmlns:p14="http://schemas.microsoft.com/office/powerpoint/2010/main" val="3686664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5AC175-3A2D-2A4C-8889-9DC5F852FCA1}" type="datetimeFigureOut">
              <a:rPr lang="en-US" smtClean="0"/>
              <a:t>9/17/24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AE669F-8FAF-0844-9AF3-77226381F58E}" type="slidenum">
              <a:rPr lang="en-US" smtClean="0"/>
              <a:t>‹#›</a:t>
            </a:fld>
            <a:endParaRPr lang="en-US"/>
          </a:p>
        </p:txBody>
      </p:sp>
    </p:spTree>
    <p:extLst>
      <p:ext uri="{BB962C8B-B14F-4D97-AF65-F5344CB8AC3E}">
        <p14:creationId xmlns:p14="http://schemas.microsoft.com/office/powerpoint/2010/main" val="28059433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5AC175-3A2D-2A4C-8889-9DC5F852FCA1}" type="datetimeFigureOut">
              <a:rPr lang="en-US" smtClean="0"/>
              <a:t>9/17/24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AE669F-8FAF-0844-9AF3-77226381F58E}" type="slidenum">
              <a:rPr lang="en-US" smtClean="0"/>
              <a:t>‹#›</a:t>
            </a:fld>
            <a:endParaRPr lang="en-US"/>
          </a:p>
        </p:txBody>
      </p:sp>
    </p:spTree>
    <p:extLst>
      <p:ext uri="{BB962C8B-B14F-4D97-AF65-F5344CB8AC3E}">
        <p14:creationId xmlns:p14="http://schemas.microsoft.com/office/powerpoint/2010/main" val="3053656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5AC175-3A2D-2A4C-8889-9DC5F852FCA1}" type="datetimeFigureOut">
              <a:rPr lang="en-US" smtClean="0"/>
              <a:t>9/17/24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AE669F-8FAF-0844-9AF3-77226381F58E}" type="slidenum">
              <a:rPr lang="en-US" smtClean="0"/>
              <a:t>‹#›</a:t>
            </a:fld>
            <a:endParaRPr lang="en-US"/>
          </a:p>
        </p:txBody>
      </p:sp>
    </p:spTree>
    <p:extLst>
      <p:ext uri="{BB962C8B-B14F-4D97-AF65-F5344CB8AC3E}">
        <p14:creationId xmlns:p14="http://schemas.microsoft.com/office/powerpoint/2010/main" val="17764598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5AC175-3A2D-2A4C-8889-9DC5F852FCA1}" type="datetimeFigureOut">
              <a:rPr lang="en-US" smtClean="0"/>
              <a:t>9/17/24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AE669F-8FAF-0844-9AF3-77226381F58E}" type="slidenum">
              <a:rPr lang="en-US" smtClean="0"/>
              <a:t>‹#›</a:t>
            </a:fld>
            <a:endParaRPr lang="en-US"/>
          </a:p>
        </p:txBody>
      </p:sp>
    </p:spTree>
    <p:extLst>
      <p:ext uri="{BB962C8B-B14F-4D97-AF65-F5344CB8AC3E}">
        <p14:creationId xmlns:p14="http://schemas.microsoft.com/office/powerpoint/2010/main" val="611080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5AC175-3A2D-2A4C-8889-9DC5F852FCA1}" type="datetimeFigureOut">
              <a:rPr lang="en-US" smtClean="0"/>
              <a:t>9/17/24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AE669F-8FAF-0844-9AF3-77226381F58E}" type="slidenum">
              <a:rPr lang="en-US" smtClean="0"/>
              <a:t>‹#›</a:t>
            </a:fld>
            <a:endParaRPr lang="en-US"/>
          </a:p>
        </p:txBody>
      </p:sp>
    </p:spTree>
    <p:extLst>
      <p:ext uri="{BB962C8B-B14F-4D97-AF65-F5344CB8AC3E}">
        <p14:creationId xmlns:p14="http://schemas.microsoft.com/office/powerpoint/2010/main" val="180774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65AC175-3A2D-2A4C-8889-9DC5F852FCA1}" type="datetimeFigureOut">
              <a:rPr lang="en-US" smtClean="0"/>
              <a:t>9/17/24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AE669F-8FAF-0844-9AF3-77226381F58E}" type="slidenum">
              <a:rPr lang="en-US" smtClean="0"/>
              <a:t>‹#›</a:t>
            </a:fld>
            <a:endParaRPr lang="en-US"/>
          </a:p>
        </p:txBody>
      </p:sp>
    </p:spTree>
    <p:extLst>
      <p:ext uri="{BB962C8B-B14F-4D97-AF65-F5344CB8AC3E}">
        <p14:creationId xmlns:p14="http://schemas.microsoft.com/office/powerpoint/2010/main" val="957311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5AC175-3A2D-2A4C-8889-9DC5F852FCA1}" type="datetimeFigureOut">
              <a:rPr lang="en-US" smtClean="0"/>
              <a:t>9/17/24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AE669F-8FAF-0844-9AF3-77226381F58E}" type="slidenum">
              <a:rPr lang="en-US" smtClean="0"/>
              <a:t>‹#›</a:t>
            </a:fld>
            <a:endParaRPr lang="en-US"/>
          </a:p>
        </p:txBody>
      </p:sp>
    </p:spTree>
    <p:extLst>
      <p:ext uri="{BB962C8B-B14F-4D97-AF65-F5344CB8AC3E}">
        <p14:creationId xmlns:p14="http://schemas.microsoft.com/office/powerpoint/2010/main" val="628399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5AC175-3A2D-2A4C-8889-9DC5F852FCA1}" type="datetimeFigureOut">
              <a:rPr lang="en-US" smtClean="0"/>
              <a:t>9/17/24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AE669F-8FAF-0844-9AF3-77226381F58E}" type="slidenum">
              <a:rPr lang="en-US" smtClean="0"/>
              <a:t>‹#›</a:t>
            </a:fld>
            <a:endParaRPr lang="en-US"/>
          </a:p>
        </p:txBody>
      </p:sp>
    </p:spTree>
    <p:extLst>
      <p:ext uri="{BB962C8B-B14F-4D97-AF65-F5344CB8AC3E}">
        <p14:creationId xmlns:p14="http://schemas.microsoft.com/office/powerpoint/2010/main" val="1078963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5AC175-3A2D-2A4C-8889-9DC5F852FCA1}" type="datetimeFigureOut">
              <a:rPr lang="en-US" smtClean="0"/>
              <a:t>9/17/24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AE669F-8FAF-0844-9AF3-77226381F58E}" type="slidenum">
              <a:rPr lang="en-US" smtClean="0"/>
              <a:t>‹#›</a:t>
            </a:fld>
            <a:endParaRPr lang="en-US"/>
          </a:p>
        </p:txBody>
      </p:sp>
    </p:spTree>
    <p:extLst>
      <p:ext uri="{BB962C8B-B14F-4D97-AF65-F5344CB8AC3E}">
        <p14:creationId xmlns:p14="http://schemas.microsoft.com/office/powerpoint/2010/main" val="9806668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5AC175-3A2D-2A4C-8889-9DC5F852FCA1}" type="datetimeFigureOut">
              <a:rPr lang="en-US" smtClean="0"/>
              <a:t>9/17/24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AE669F-8FAF-0844-9AF3-77226381F58E}" type="slidenum">
              <a:rPr lang="en-US" smtClean="0"/>
              <a:t>‹#›</a:t>
            </a:fld>
            <a:endParaRPr lang="en-US"/>
          </a:p>
        </p:txBody>
      </p:sp>
    </p:spTree>
    <p:extLst>
      <p:ext uri="{BB962C8B-B14F-4D97-AF65-F5344CB8AC3E}">
        <p14:creationId xmlns:p14="http://schemas.microsoft.com/office/powerpoint/2010/main" val="14156191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nature.com/articles/nmeth.2659"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hyperlink" Target="https://pub.towardsai.net/machine-learning-the-first-step-is-to-understand-simple-linear-regression-30dde8b4739" TargetMode="External"/><Relationship Id="rId4" Type="http://schemas.openxmlformats.org/officeDocument/2006/relationships/hyperlink" Target="https://towardsdatascience.com/linear-regression-explained-in-r-924ced3c2969"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hyperlink" Target="https://pub.towardsai.net/machine-learning-the-first-step-is-to-understand-simple-linear-regression-30dde8b4739" TargetMode="External"/><Relationship Id="rId4" Type="http://schemas.openxmlformats.org/officeDocument/2006/relationships/hyperlink" Target="https://towardsdatascience.com/linear-regression-explained-in-r-924ced3c2969"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hyperlink" Target="https://pub.towardsai.net/machine-learning-the-first-step-is-to-understand-simple-linear-regression-30dde8b4739" TargetMode="External"/><Relationship Id="rId5" Type="http://schemas.openxmlformats.org/officeDocument/2006/relationships/hyperlink" Target="https://towardsdatascience.com/linear-regression-explained-in-r-924ced3c2969" TargetMode="Externa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6">
            <a:extLst>
              <a:ext uri="{FF2B5EF4-FFF2-40B4-BE49-F238E27FC236}">
                <a16:creationId xmlns:a16="http://schemas.microsoft.com/office/drawing/2014/main" id="{3038AB27-3D68-507F-297F-9A5B39471481}"/>
              </a:ext>
            </a:extLst>
          </p:cNvPr>
          <p:cNvGrpSpPr>
            <a:grpSpLocks/>
          </p:cNvGrpSpPr>
          <p:nvPr/>
        </p:nvGrpSpPr>
        <p:grpSpPr bwMode="auto">
          <a:xfrm>
            <a:off x="562640" y="214479"/>
            <a:ext cx="8019839" cy="1267054"/>
            <a:chOff x="504" y="192"/>
            <a:chExt cx="7184" cy="1135"/>
          </a:xfrm>
          <a:noFill/>
        </p:grpSpPr>
        <p:sp>
          <p:nvSpPr>
            <p:cNvPr id="5" name="Rectangle 7">
              <a:extLst>
                <a:ext uri="{FF2B5EF4-FFF2-40B4-BE49-F238E27FC236}">
                  <a16:creationId xmlns:a16="http://schemas.microsoft.com/office/drawing/2014/main" id="{5A1FFDBB-195C-A2A9-4427-A6F662567BC0}"/>
                </a:ext>
              </a:extLst>
            </p:cNvPr>
            <p:cNvSpPr>
              <a:spLocks noChangeArrowheads="1"/>
            </p:cNvSpPr>
            <p:nvPr/>
          </p:nvSpPr>
          <p:spPr bwMode="auto">
            <a:xfrm>
              <a:off x="504" y="192"/>
              <a:ext cx="7184" cy="584"/>
            </a:xfrm>
            <a:prstGeom prst="rect">
              <a:avLst/>
            </a:prstGeom>
            <a:grpFill/>
            <a:ln w="9525">
              <a:noFill/>
              <a:round/>
              <a:headEnd/>
              <a:tailEnd/>
            </a:ln>
            <a:effectLst/>
          </p:spPr>
          <p:txBody>
            <a:bodyPr lIns="0" tIns="0" rIns="0" bIns="0" anchor="ctr"/>
            <a:lstStyle/>
            <a:p>
              <a:pPr algn="ctr">
                <a:buClr>
                  <a:srgbClr val="000000"/>
                </a:buClr>
                <a:buSzPct val="100000"/>
                <a:tabLst>
                  <a:tab pos="0" algn="l"/>
                  <a:tab pos="643006" algn="l"/>
                  <a:tab pos="1286012" algn="l"/>
                  <a:tab pos="1929018" algn="l"/>
                  <a:tab pos="2572024" algn="l"/>
                  <a:tab pos="3215030" algn="l"/>
                  <a:tab pos="3858036" algn="l"/>
                  <a:tab pos="4501043" algn="l"/>
                  <a:tab pos="5144049" algn="l"/>
                  <a:tab pos="5787055" algn="l"/>
                  <a:tab pos="6430061" algn="l"/>
                  <a:tab pos="7073067" algn="l"/>
                  <a:tab pos="7126651" algn="l"/>
                  <a:tab pos="7635697" algn="l"/>
                </a:tabLst>
                <a:defRPr/>
              </a:pPr>
              <a:r>
                <a:rPr lang="en-US" sz="3375" dirty="0">
                  <a:latin typeface="Calibri" pitchFamily="34" charset="0"/>
                  <a:ea typeface="MS Gothic" charset="-128"/>
                  <a:cs typeface="Calibri" pitchFamily="34" charset="0"/>
                </a:rPr>
                <a:t>MES 503 - Research methods and tools I</a:t>
              </a:r>
            </a:p>
          </p:txBody>
        </p:sp>
        <p:sp>
          <p:nvSpPr>
            <p:cNvPr id="6" name="Rectangle 8">
              <a:extLst>
                <a:ext uri="{FF2B5EF4-FFF2-40B4-BE49-F238E27FC236}">
                  <a16:creationId xmlns:a16="http://schemas.microsoft.com/office/drawing/2014/main" id="{686471FC-A926-9F33-2737-FD2CC9C50C69}"/>
                </a:ext>
              </a:extLst>
            </p:cNvPr>
            <p:cNvSpPr>
              <a:spLocks noChangeArrowheads="1"/>
            </p:cNvSpPr>
            <p:nvPr/>
          </p:nvSpPr>
          <p:spPr bwMode="auto">
            <a:xfrm>
              <a:off x="2360" y="623"/>
              <a:ext cx="3472" cy="704"/>
            </a:xfrm>
            <a:prstGeom prst="rect">
              <a:avLst/>
            </a:prstGeom>
            <a:grpFill/>
            <a:ln w="9525">
              <a:noFill/>
              <a:round/>
              <a:headEnd/>
              <a:tailEnd/>
            </a:ln>
            <a:effectLst/>
          </p:spPr>
          <p:txBody>
            <a:bodyPr lIns="0" tIns="0" rIns="0" bIns="0" anchor="ctr"/>
            <a:lstStyle/>
            <a:p>
              <a:pPr algn="ctr">
                <a:buClr>
                  <a:srgbClr val="000000"/>
                </a:buClr>
                <a:buSzPct val="100000"/>
                <a:tabLst>
                  <a:tab pos="0" algn="l"/>
                  <a:tab pos="643006" algn="l"/>
                  <a:tab pos="1286012" algn="l"/>
                  <a:tab pos="1929018" algn="l"/>
                  <a:tab pos="2572024" algn="l"/>
                  <a:tab pos="3215030" algn="l"/>
                  <a:tab pos="3858036" algn="l"/>
                  <a:tab pos="4501043" algn="l"/>
                  <a:tab pos="5144049" algn="l"/>
                  <a:tab pos="5787055" algn="l"/>
                  <a:tab pos="6430061" algn="l"/>
                  <a:tab pos="7073067" algn="l"/>
                </a:tabLst>
                <a:defRPr/>
              </a:pPr>
              <a:r>
                <a:rPr lang="en-US" sz="3375" dirty="0">
                  <a:latin typeface="Calibri" pitchFamily="34" charset="0"/>
                  <a:ea typeface="MS Gothic" charset="-128"/>
                  <a:cs typeface="Calibri" pitchFamily="34" charset="0"/>
                </a:rPr>
                <a:t>Fall 2024</a:t>
              </a:r>
            </a:p>
          </p:txBody>
        </p:sp>
      </p:grpSp>
      <p:sp>
        <p:nvSpPr>
          <p:cNvPr id="7" name="Rectangle 9">
            <a:extLst>
              <a:ext uri="{FF2B5EF4-FFF2-40B4-BE49-F238E27FC236}">
                <a16:creationId xmlns:a16="http://schemas.microsoft.com/office/drawing/2014/main" id="{4825AD5D-3811-F5A2-F770-24EB78DA2764}"/>
              </a:ext>
            </a:extLst>
          </p:cNvPr>
          <p:cNvSpPr>
            <a:spLocks noChangeArrowheads="1"/>
          </p:cNvSpPr>
          <p:nvPr/>
        </p:nvSpPr>
        <p:spPr bwMode="auto">
          <a:xfrm>
            <a:off x="4876802" y="5198135"/>
            <a:ext cx="4009359" cy="857355"/>
          </a:xfrm>
          <a:prstGeom prst="rect">
            <a:avLst/>
          </a:prstGeom>
          <a:noFill/>
          <a:ln w="9525">
            <a:noFill/>
            <a:round/>
            <a:headEnd/>
            <a:tailEnd/>
          </a:ln>
          <a:effectLst/>
        </p:spPr>
        <p:txBody>
          <a:bodyPr lIns="0" tIns="0" rIns="0" bIns="0" anchor="ctr"/>
          <a:lstStyle/>
          <a:p>
            <a:pPr algn="ctr">
              <a:buClr>
                <a:srgbClr val="000000"/>
              </a:buClr>
              <a:buSzPct val="100000"/>
              <a:tabLst>
                <a:tab pos="0" algn="l"/>
                <a:tab pos="643006" algn="l"/>
                <a:tab pos="1286012" algn="l"/>
                <a:tab pos="1929018" algn="l"/>
                <a:tab pos="2572024" algn="l"/>
                <a:tab pos="3215030" algn="l"/>
                <a:tab pos="3858036" algn="l"/>
                <a:tab pos="4501043" algn="l"/>
                <a:tab pos="5144049" algn="l"/>
                <a:tab pos="5787055" algn="l"/>
                <a:tab pos="6430061" algn="l"/>
                <a:tab pos="7073067" algn="l"/>
                <a:tab pos="7126651" algn="l"/>
                <a:tab pos="7635697" algn="l"/>
              </a:tabLst>
              <a:defRPr/>
            </a:pPr>
            <a:r>
              <a:rPr lang="en-US" sz="3164" dirty="0">
                <a:latin typeface="Calibri" pitchFamily="34" charset="0"/>
                <a:ea typeface="MS Gothic" charset="-128"/>
                <a:cs typeface="Calibri" pitchFamily="34" charset="0"/>
              </a:rPr>
              <a:t>Lab 5 – Regression</a:t>
            </a:r>
          </a:p>
        </p:txBody>
      </p:sp>
      <p:pic>
        <p:nvPicPr>
          <p:cNvPr id="1026" name="Picture 2" descr="R Linear Regression Tutorial: lm Function in R with Code Examples | DataCamp">
            <a:extLst>
              <a:ext uri="{FF2B5EF4-FFF2-40B4-BE49-F238E27FC236}">
                <a16:creationId xmlns:a16="http://schemas.microsoft.com/office/drawing/2014/main" id="{EA6C9609-1670-CF77-700E-53A62D14C47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62640" y="4333592"/>
            <a:ext cx="4512341" cy="231312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apping the global distribution of phytoplank | EurekAlert!">
            <a:extLst>
              <a:ext uri="{FF2B5EF4-FFF2-40B4-BE49-F238E27FC236}">
                <a16:creationId xmlns:a16="http://schemas.microsoft.com/office/drawing/2014/main" id="{96D661A3-1AF4-0D19-4092-47209509A78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52420" y="1746475"/>
            <a:ext cx="5006309" cy="25031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00DDDCF-AEC6-E670-1A47-30D1BBAD6D37}"/>
              </a:ext>
            </a:extLst>
          </p:cNvPr>
          <p:cNvSpPr txBox="1"/>
          <p:nvPr/>
        </p:nvSpPr>
        <p:spPr>
          <a:xfrm>
            <a:off x="5883414" y="6643521"/>
            <a:ext cx="3002745" cy="253916"/>
          </a:xfrm>
          <a:prstGeom prst="rect">
            <a:avLst/>
          </a:prstGeom>
          <a:noFill/>
        </p:spPr>
        <p:txBody>
          <a:bodyPr wrap="none" rtlCol="0">
            <a:spAutoFit/>
          </a:bodyPr>
          <a:lstStyle/>
          <a:p>
            <a:r>
              <a:rPr lang="en-US" sz="1050" dirty="0"/>
              <a:t>https://</a:t>
            </a:r>
            <a:r>
              <a:rPr lang="en-US" sz="1050" dirty="0" err="1"/>
              <a:t>www.eurekalert.org</a:t>
            </a:r>
            <a:r>
              <a:rPr lang="en-US" sz="1050" dirty="0"/>
              <a:t>/news-releases/474315</a:t>
            </a:r>
          </a:p>
        </p:txBody>
      </p:sp>
      <p:pic>
        <p:nvPicPr>
          <p:cNvPr id="1030" name="Picture 6">
            <a:extLst>
              <a:ext uri="{FF2B5EF4-FFF2-40B4-BE49-F238E27FC236}">
                <a16:creationId xmlns:a16="http://schemas.microsoft.com/office/drawing/2014/main" id="{D2A40093-CBAA-A162-49B7-C09D1E5D274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876802" y="1746475"/>
            <a:ext cx="4009359" cy="28636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6B2A650-CD6A-372E-EB67-AEFE5AD9C8AC}"/>
              </a:ext>
            </a:extLst>
          </p:cNvPr>
          <p:cNvSpPr txBox="1"/>
          <p:nvPr/>
        </p:nvSpPr>
        <p:spPr>
          <a:xfrm>
            <a:off x="6248351" y="5870824"/>
            <a:ext cx="1411540" cy="369332"/>
          </a:xfrm>
          <a:prstGeom prst="rect">
            <a:avLst/>
          </a:prstGeom>
          <a:noFill/>
        </p:spPr>
        <p:txBody>
          <a:bodyPr wrap="none" rtlCol="0">
            <a:spAutoFit/>
          </a:bodyPr>
          <a:lstStyle/>
          <a:p>
            <a:r>
              <a:rPr lang="en-US" dirty="0"/>
              <a:t>18 Sept 2024</a:t>
            </a:r>
          </a:p>
        </p:txBody>
      </p:sp>
    </p:spTree>
    <p:extLst>
      <p:ext uri="{BB962C8B-B14F-4D97-AF65-F5344CB8AC3E}">
        <p14:creationId xmlns:p14="http://schemas.microsoft.com/office/powerpoint/2010/main" val="1940152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26342-5936-EB11-68F5-5F1A0947A6FD}"/>
              </a:ext>
            </a:extLst>
          </p:cNvPr>
          <p:cNvSpPr>
            <a:spLocks noGrp="1"/>
          </p:cNvSpPr>
          <p:nvPr>
            <p:ph type="title"/>
          </p:nvPr>
        </p:nvSpPr>
        <p:spPr/>
        <p:txBody>
          <a:bodyPr/>
          <a:lstStyle/>
          <a:p>
            <a:r>
              <a:rPr lang="en-US" dirty="0"/>
              <a:t>general reminders</a:t>
            </a:r>
          </a:p>
        </p:txBody>
      </p:sp>
      <p:sp>
        <p:nvSpPr>
          <p:cNvPr id="3" name="TextBox 2">
            <a:extLst>
              <a:ext uri="{FF2B5EF4-FFF2-40B4-BE49-F238E27FC236}">
                <a16:creationId xmlns:a16="http://schemas.microsoft.com/office/drawing/2014/main" id="{918E2DB2-DB56-966C-1F7F-5A184C21AEE5}"/>
              </a:ext>
            </a:extLst>
          </p:cNvPr>
          <p:cNvSpPr txBox="1"/>
          <p:nvPr/>
        </p:nvSpPr>
        <p:spPr>
          <a:xfrm>
            <a:off x="507999" y="2092151"/>
            <a:ext cx="8127999" cy="1754326"/>
          </a:xfrm>
          <a:prstGeom prst="rect">
            <a:avLst/>
          </a:prstGeom>
          <a:noFill/>
        </p:spPr>
        <p:txBody>
          <a:bodyPr wrap="square" rtlCol="0">
            <a:spAutoFit/>
          </a:bodyPr>
          <a:lstStyle/>
          <a:p>
            <a:pPr algn="ctr"/>
            <a:r>
              <a:rPr lang="en-US" sz="3600" dirty="0"/>
              <a:t>This is why it is important to always specify which error bars you are using in your figure title or caption</a:t>
            </a:r>
            <a:r>
              <a:rPr lang="en-US" sz="3600" i="1" dirty="0"/>
              <a:t>.</a:t>
            </a:r>
            <a:endParaRPr lang="en-US" sz="3600" dirty="0"/>
          </a:p>
        </p:txBody>
      </p:sp>
      <p:sp>
        <p:nvSpPr>
          <p:cNvPr id="4" name="TextBox 3">
            <a:extLst>
              <a:ext uri="{FF2B5EF4-FFF2-40B4-BE49-F238E27FC236}">
                <a16:creationId xmlns:a16="http://schemas.microsoft.com/office/drawing/2014/main" id="{28D18391-863D-7C8D-6287-54E58BBFAB21}"/>
              </a:ext>
            </a:extLst>
          </p:cNvPr>
          <p:cNvSpPr txBox="1"/>
          <p:nvPr/>
        </p:nvSpPr>
        <p:spPr>
          <a:xfrm>
            <a:off x="628650" y="4333935"/>
            <a:ext cx="8127998" cy="2554545"/>
          </a:xfrm>
          <a:prstGeom prst="rect">
            <a:avLst/>
          </a:prstGeom>
          <a:noFill/>
        </p:spPr>
        <p:txBody>
          <a:bodyPr wrap="square" rtlCol="0">
            <a:spAutoFit/>
          </a:bodyPr>
          <a:lstStyle/>
          <a:p>
            <a:r>
              <a:rPr lang="en-US" sz="3600" dirty="0">
                <a:effectLst/>
                <a:latin typeface="Helvetica Neue" panose="02000503000000020004" pitchFamily="2" charset="0"/>
              </a:rPr>
              <a:t>Same when yo</a:t>
            </a:r>
            <a:r>
              <a:rPr lang="en-US" sz="3600" dirty="0">
                <a:latin typeface="Helvetica Neue" panose="02000503000000020004" pitchFamily="2" charset="0"/>
              </a:rPr>
              <a:t>u are reporting intervals in your text:</a:t>
            </a:r>
          </a:p>
          <a:p>
            <a:r>
              <a:rPr lang="en-US" sz="3200" dirty="0" err="1">
                <a:effectLst/>
                <a:latin typeface="Helvetica Neue" panose="02000503000000020004" pitchFamily="2" charset="0"/>
              </a:rPr>
              <a:t>Eg.</a:t>
            </a:r>
            <a:r>
              <a:rPr lang="en-US" sz="3200" dirty="0">
                <a:effectLst/>
                <a:latin typeface="Helvetica Neue" panose="02000503000000020004" pitchFamily="2" charset="0"/>
              </a:rPr>
              <a:t> “…An average </a:t>
            </a:r>
            <a:r>
              <a:rPr lang="en-US" sz="3200" dirty="0">
                <a:effectLst/>
                <a:highlight>
                  <a:srgbClr val="FFFF00"/>
                </a:highlight>
                <a:latin typeface="Helvetica Neue" panose="02000503000000020004" pitchFamily="2" charset="0"/>
              </a:rPr>
              <a:t>(± SEM)</a:t>
            </a:r>
            <a:r>
              <a:rPr lang="en-US" sz="3200" dirty="0">
                <a:effectLst/>
                <a:latin typeface="Helvetica Neue" panose="02000503000000020004" pitchFamily="2" charset="0"/>
              </a:rPr>
              <a:t> of 29.0 ± 1.75 species at Hind Bank East FSA…” </a:t>
            </a:r>
          </a:p>
          <a:p>
            <a:pPr marL="457200" indent="-457200">
              <a:buFont typeface="Arial" panose="020B0604020202020204" pitchFamily="34" charset="0"/>
              <a:buChar char="•"/>
            </a:pPr>
            <a:endParaRPr lang="en-US" sz="2400" dirty="0">
              <a:effectLst/>
              <a:latin typeface="Helvetica Neue" panose="02000503000000020004" pitchFamily="2" charset="0"/>
            </a:endParaRPr>
          </a:p>
        </p:txBody>
      </p:sp>
    </p:spTree>
    <p:extLst>
      <p:ext uri="{BB962C8B-B14F-4D97-AF65-F5344CB8AC3E}">
        <p14:creationId xmlns:p14="http://schemas.microsoft.com/office/powerpoint/2010/main" val="4509696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7912C-2B8B-31DA-6789-0F8D5B20E26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CE915D2-A395-F1B5-3B3F-C6CCB12272D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357F3E6-1AAC-1BA3-83F2-388F6C2101C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3084" y="681037"/>
            <a:ext cx="8617832" cy="5161280"/>
          </a:xfrm>
          <a:prstGeom prst="rect">
            <a:avLst/>
          </a:prstGeom>
        </p:spPr>
      </p:pic>
      <p:sp>
        <p:nvSpPr>
          <p:cNvPr id="5" name="TextBox 4">
            <a:extLst>
              <a:ext uri="{FF2B5EF4-FFF2-40B4-BE49-F238E27FC236}">
                <a16:creationId xmlns:a16="http://schemas.microsoft.com/office/drawing/2014/main" id="{84709A0C-A7C6-7120-49D2-FC210D0BCF24}"/>
              </a:ext>
            </a:extLst>
          </p:cNvPr>
          <p:cNvSpPr txBox="1"/>
          <p:nvPr/>
        </p:nvSpPr>
        <p:spPr>
          <a:xfrm>
            <a:off x="628650" y="6148068"/>
            <a:ext cx="7213600" cy="923330"/>
          </a:xfrm>
          <a:prstGeom prst="rect">
            <a:avLst/>
          </a:prstGeom>
          <a:noFill/>
        </p:spPr>
        <p:txBody>
          <a:bodyPr wrap="square" rtlCol="0">
            <a:spAutoFit/>
          </a:bodyPr>
          <a:lstStyle/>
          <a:p>
            <a:r>
              <a:rPr lang="en-US" dirty="0"/>
              <a:t>from </a:t>
            </a:r>
            <a:r>
              <a:rPr lang="en-US" u="sng" dirty="0">
                <a:effectLst/>
                <a:hlinkClick r:id="rId4"/>
              </a:rPr>
              <a:t>Krzywinski, M., Altman, N. Error bars. </a:t>
            </a:r>
            <a:r>
              <a:rPr lang="en-US" i="1" u="sng" dirty="0">
                <a:effectLst/>
                <a:hlinkClick r:id="rId4"/>
              </a:rPr>
              <a:t>Nat Methods</a:t>
            </a:r>
            <a:r>
              <a:rPr lang="en-US" u="sng" dirty="0">
                <a:effectLst/>
                <a:hlinkClick r:id="rId4"/>
              </a:rPr>
              <a:t> </a:t>
            </a:r>
            <a:r>
              <a:rPr lang="en-US" b="1" u="sng" dirty="0">
                <a:effectLst/>
                <a:latin typeface="sohne"/>
                <a:hlinkClick r:id="rId4"/>
              </a:rPr>
              <a:t>10, </a:t>
            </a:r>
            <a:r>
              <a:rPr lang="en-US" u="sng" dirty="0">
                <a:effectLst/>
                <a:hlinkClick r:id="rId4"/>
              </a:rPr>
              <a:t>921–922 (2013). https://doi.org/10.1038/nmeth.2659</a:t>
            </a:r>
            <a:br>
              <a:rPr lang="en-US" dirty="0"/>
            </a:br>
            <a:r>
              <a:rPr lang="en-US" dirty="0"/>
              <a:t> </a:t>
            </a:r>
          </a:p>
        </p:txBody>
      </p:sp>
    </p:spTree>
    <p:extLst>
      <p:ext uri="{BB962C8B-B14F-4D97-AF65-F5344CB8AC3E}">
        <p14:creationId xmlns:p14="http://schemas.microsoft.com/office/powerpoint/2010/main" val="3454635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26342-5936-EB11-68F5-5F1A0947A6FD}"/>
              </a:ext>
            </a:extLst>
          </p:cNvPr>
          <p:cNvSpPr>
            <a:spLocks noGrp="1"/>
          </p:cNvSpPr>
          <p:nvPr>
            <p:ph type="title"/>
          </p:nvPr>
        </p:nvSpPr>
        <p:spPr/>
        <p:txBody>
          <a:bodyPr/>
          <a:lstStyle/>
          <a:p>
            <a:r>
              <a:rPr lang="en-US" dirty="0"/>
              <a:t>general reminders</a:t>
            </a:r>
          </a:p>
        </p:txBody>
      </p:sp>
      <p:pic>
        <p:nvPicPr>
          <p:cNvPr id="5" name="Picture 4">
            <a:extLst>
              <a:ext uri="{FF2B5EF4-FFF2-40B4-BE49-F238E27FC236}">
                <a16:creationId xmlns:a16="http://schemas.microsoft.com/office/drawing/2014/main" id="{15955360-037E-D053-B935-28BE812A7B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8768" y="1595021"/>
            <a:ext cx="5526157" cy="3947255"/>
          </a:xfrm>
          <a:prstGeom prst="rect">
            <a:avLst/>
          </a:prstGeom>
        </p:spPr>
      </p:pic>
      <p:sp>
        <p:nvSpPr>
          <p:cNvPr id="10" name="TextBox 9">
            <a:extLst>
              <a:ext uri="{FF2B5EF4-FFF2-40B4-BE49-F238E27FC236}">
                <a16:creationId xmlns:a16="http://schemas.microsoft.com/office/drawing/2014/main" id="{81B1DB82-B3EB-C673-3D5E-0E00AD5C3935}"/>
              </a:ext>
            </a:extLst>
          </p:cNvPr>
          <p:cNvSpPr txBox="1"/>
          <p:nvPr/>
        </p:nvSpPr>
        <p:spPr>
          <a:xfrm>
            <a:off x="5774925" y="1595021"/>
            <a:ext cx="3369075" cy="4339650"/>
          </a:xfrm>
          <a:prstGeom prst="rect">
            <a:avLst/>
          </a:prstGeom>
          <a:noFill/>
        </p:spPr>
        <p:txBody>
          <a:bodyPr wrap="square" rtlCol="0">
            <a:spAutoFit/>
          </a:bodyPr>
          <a:lstStyle/>
          <a:p>
            <a:pPr algn="l"/>
            <a:r>
              <a:rPr lang="en-US" sz="2800" dirty="0"/>
              <a:t>The independent t-test assumes that the dependent variable* is approximately normally distributed within each group. </a:t>
            </a:r>
          </a:p>
          <a:p>
            <a:pPr algn="l"/>
            <a:br>
              <a:rPr lang="en-US" b="1" dirty="0"/>
            </a:br>
            <a:r>
              <a:rPr lang="en-US" b="1" dirty="0"/>
              <a:t>*</a:t>
            </a:r>
            <a:r>
              <a:rPr lang="en-US" dirty="0"/>
              <a:t>Technically, it is the </a:t>
            </a:r>
            <a:r>
              <a:rPr lang="en-US" b="1" dirty="0"/>
              <a:t>residuals</a:t>
            </a:r>
            <a:r>
              <a:rPr lang="en-US" dirty="0"/>
              <a:t> that need to be normally distributed, but for an independent t-test, both will give you the same result.</a:t>
            </a:r>
          </a:p>
        </p:txBody>
      </p:sp>
      <p:sp>
        <p:nvSpPr>
          <p:cNvPr id="11" name="TextBox 10">
            <a:extLst>
              <a:ext uri="{FF2B5EF4-FFF2-40B4-BE49-F238E27FC236}">
                <a16:creationId xmlns:a16="http://schemas.microsoft.com/office/drawing/2014/main" id="{59402897-230C-F3F4-542B-A14E353789E0}"/>
              </a:ext>
            </a:extLst>
          </p:cNvPr>
          <p:cNvSpPr txBox="1"/>
          <p:nvPr/>
        </p:nvSpPr>
        <p:spPr>
          <a:xfrm>
            <a:off x="355185" y="5549925"/>
            <a:ext cx="5313323" cy="1200329"/>
          </a:xfrm>
          <a:prstGeom prst="rect">
            <a:avLst/>
          </a:prstGeom>
          <a:noFill/>
        </p:spPr>
        <p:txBody>
          <a:bodyPr wrap="square" rtlCol="0">
            <a:spAutoFit/>
          </a:bodyPr>
          <a:lstStyle/>
          <a:p>
            <a:r>
              <a:rPr lang="en-US" sz="2400" dirty="0"/>
              <a:t>Normal distributions are </a:t>
            </a:r>
            <a:r>
              <a:rPr lang="en-US" sz="2400" b="1" dirty="0"/>
              <a:t>symmetric</a:t>
            </a:r>
            <a:r>
              <a:rPr lang="en-US" sz="2400" dirty="0"/>
              <a:t>, which means they are “even” on both sides of the center (</a:t>
            </a:r>
            <a:r>
              <a:rPr lang="en-US" sz="2000" dirty="0"/>
              <a:t>focus on shape, not skew)</a:t>
            </a:r>
            <a:endParaRPr lang="en-US" sz="2400" dirty="0"/>
          </a:p>
        </p:txBody>
      </p:sp>
    </p:spTree>
    <p:extLst>
      <p:ext uri="{BB962C8B-B14F-4D97-AF65-F5344CB8AC3E}">
        <p14:creationId xmlns:p14="http://schemas.microsoft.com/office/powerpoint/2010/main" val="2006857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26342-5936-EB11-68F5-5F1A0947A6FD}"/>
              </a:ext>
            </a:extLst>
          </p:cNvPr>
          <p:cNvSpPr>
            <a:spLocks noGrp="1"/>
          </p:cNvSpPr>
          <p:nvPr>
            <p:ph type="title"/>
          </p:nvPr>
        </p:nvSpPr>
        <p:spPr/>
        <p:txBody>
          <a:bodyPr/>
          <a:lstStyle/>
          <a:p>
            <a:r>
              <a:rPr lang="en-US" dirty="0"/>
              <a:t>Naming Conventions</a:t>
            </a:r>
          </a:p>
        </p:txBody>
      </p:sp>
      <p:pic>
        <p:nvPicPr>
          <p:cNvPr id="3" name="Picture 2">
            <a:extLst>
              <a:ext uri="{FF2B5EF4-FFF2-40B4-BE49-F238E27FC236}">
                <a16:creationId xmlns:a16="http://schemas.microsoft.com/office/drawing/2014/main" id="{46EF9B04-BA50-DB72-FD49-5497222BD4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4325" y="1321357"/>
            <a:ext cx="8515350" cy="5038542"/>
          </a:xfrm>
          <a:prstGeom prst="rect">
            <a:avLst/>
          </a:prstGeom>
        </p:spPr>
      </p:pic>
      <p:sp>
        <p:nvSpPr>
          <p:cNvPr id="4" name="TextBox 3">
            <a:extLst>
              <a:ext uri="{FF2B5EF4-FFF2-40B4-BE49-F238E27FC236}">
                <a16:creationId xmlns:a16="http://schemas.microsoft.com/office/drawing/2014/main" id="{85A48A8C-3BC5-A8B6-FFF4-C08B352FAB93}"/>
              </a:ext>
            </a:extLst>
          </p:cNvPr>
          <p:cNvSpPr txBox="1"/>
          <p:nvPr/>
        </p:nvSpPr>
        <p:spPr>
          <a:xfrm>
            <a:off x="361507" y="6359899"/>
            <a:ext cx="1593578" cy="369332"/>
          </a:xfrm>
          <a:prstGeom prst="rect">
            <a:avLst/>
          </a:prstGeom>
          <a:solidFill>
            <a:schemeClr val="bg1"/>
          </a:solidFill>
        </p:spPr>
        <p:txBody>
          <a:bodyPr wrap="none" rtlCol="0">
            <a:spAutoFit/>
          </a:bodyPr>
          <a:lstStyle/>
          <a:p>
            <a:r>
              <a:rPr lang="en-US" dirty="0"/>
              <a:t>@</a:t>
            </a:r>
            <a:r>
              <a:rPr lang="en-US" dirty="0" err="1"/>
              <a:t>allison_horst</a:t>
            </a:r>
            <a:endParaRPr lang="en-US" dirty="0"/>
          </a:p>
        </p:txBody>
      </p:sp>
      <p:sp>
        <p:nvSpPr>
          <p:cNvPr id="5" name="TextBox 4">
            <a:extLst>
              <a:ext uri="{FF2B5EF4-FFF2-40B4-BE49-F238E27FC236}">
                <a16:creationId xmlns:a16="http://schemas.microsoft.com/office/drawing/2014/main" id="{3EE941AF-62F6-A573-0A1F-2AC16B94E1ED}"/>
              </a:ext>
            </a:extLst>
          </p:cNvPr>
          <p:cNvSpPr txBox="1"/>
          <p:nvPr/>
        </p:nvSpPr>
        <p:spPr>
          <a:xfrm>
            <a:off x="6274424" y="498101"/>
            <a:ext cx="2555251" cy="584775"/>
          </a:xfrm>
          <a:prstGeom prst="rect">
            <a:avLst/>
          </a:prstGeom>
          <a:noFill/>
        </p:spPr>
        <p:txBody>
          <a:bodyPr wrap="none" rtlCol="0">
            <a:spAutoFit/>
          </a:bodyPr>
          <a:lstStyle/>
          <a:p>
            <a:r>
              <a:rPr lang="en-US" sz="3200" b="1" dirty="0">
                <a:solidFill>
                  <a:srgbClr val="FF0000"/>
                </a:solidFill>
              </a:rPr>
              <a:t>Typographical</a:t>
            </a:r>
          </a:p>
        </p:txBody>
      </p:sp>
    </p:spTree>
    <p:extLst>
      <p:ext uri="{BB962C8B-B14F-4D97-AF65-F5344CB8AC3E}">
        <p14:creationId xmlns:p14="http://schemas.microsoft.com/office/powerpoint/2010/main" val="1832130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26342-5936-EB11-68F5-5F1A0947A6FD}"/>
              </a:ext>
            </a:extLst>
          </p:cNvPr>
          <p:cNvSpPr>
            <a:spLocks noGrp="1"/>
          </p:cNvSpPr>
          <p:nvPr>
            <p:ph type="title"/>
          </p:nvPr>
        </p:nvSpPr>
        <p:spPr/>
        <p:txBody>
          <a:bodyPr/>
          <a:lstStyle/>
          <a:p>
            <a:r>
              <a:rPr lang="en-US" dirty="0"/>
              <a:t>Naming Conventions</a:t>
            </a:r>
          </a:p>
        </p:txBody>
      </p:sp>
      <p:pic>
        <p:nvPicPr>
          <p:cNvPr id="1026" name="Picture 2" descr="Android resource naming convention. Source: Mols 2016.">
            <a:extLst>
              <a:ext uri="{FF2B5EF4-FFF2-40B4-BE49-F238E27FC236}">
                <a16:creationId xmlns:a16="http://schemas.microsoft.com/office/drawing/2014/main" id="{74B354E7-91E5-2FE0-FAC0-AF95DD06A1E3}"/>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311857" y="1320214"/>
            <a:ext cx="8520286" cy="461409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19DE64B-8FDA-CB47-7EA9-57EAFDB120B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1857" y="5697244"/>
            <a:ext cx="11661161" cy="5153143"/>
          </a:xfrm>
          <a:prstGeom prst="rect">
            <a:avLst/>
          </a:prstGeom>
        </p:spPr>
      </p:pic>
      <p:sp>
        <p:nvSpPr>
          <p:cNvPr id="4" name="TextBox 3">
            <a:extLst>
              <a:ext uri="{FF2B5EF4-FFF2-40B4-BE49-F238E27FC236}">
                <a16:creationId xmlns:a16="http://schemas.microsoft.com/office/drawing/2014/main" id="{A14D6690-5AE3-1FAC-E47C-759E44E13C99}"/>
              </a:ext>
            </a:extLst>
          </p:cNvPr>
          <p:cNvSpPr txBox="1"/>
          <p:nvPr/>
        </p:nvSpPr>
        <p:spPr>
          <a:xfrm>
            <a:off x="7727653" y="443132"/>
            <a:ext cx="946093" cy="584775"/>
          </a:xfrm>
          <a:prstGeom prst="rect">
            <a:avLst/>
          </a:prstGeom>
          <a:noFill/>
        </p:spPr>
        <p:txBody>
          <a:bodyPr wrap="none" rtlCol="0">
            <a:spAutoFit/>
          </a:bodyPr>
          <a:lstStyle/>
          <a:p>
            <a:r>
              <a:rPr lang="en-US" sz="3200" b="1" dirty="0">
                <a:solidFill>
                  <a:srgbClr val="FF0000"/>
                </a:solidFill>
              </a:rPr>
              <a:t>Files</a:t>
            </a:r>
          </a:p>
        </p:txBody>
      </p:sp>
    </p:spTree>
    <p:extLst>
      <p:ext uri="{BB962C8B-B14F-4D97-AF65-F5344CB8AC3E}">
        <p14:creationId xmlns:p14="http://schemas.microsoft.com/office/powerpoint/2010/main" val="360660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C22FC-AFD5-4997-5084-E9005BCBE2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8ECC26-B708-0C3E-74F9-8E30DA6A3BB0}"/>
              </a:ext>
            </a:extLst>
          </p:cNvPr>
          <p:cNvSpPr>
            <a:spLocks noGrp="1"/>
          </p:cNvSpPr>
          <p:nvPr>
            <p:ph type="title"/>
          </p:nvPr>
        </p:nvSpPr>
        <p:spPr/>
        <p:txBody>
          <a:bodyPr/>
          <a:lstStyle/>
          <a:p>
            <a:r>
              <a:rPr lang="en-US" dirty="0"/>
              <a:t>Assignment 2 </a:t>
            </a:r>
          </a:p>
        </p:txBody>
      </p:sp>
      <p:sp>
        <p:nvSpPr>
          <p:cNvPr id="4" name="TextBox 3">
            <a:extLst>
              <a:ext uri="{FF2B5EF4-FFF2-40B4-BE49-F238E27FC236}">
                <a16:creationId xmlns:a16="http://schemas.microsoft.com/office/drawing/2014/main" id="{36AD9296-EDFC-C40C-9875-BD26D60D9691}"/>
              </a:ext>
            </a:extLst>
          </p:cNvPr>
          <p:cNvSpPr txBox="1"/>
          <p:nvPr/>
        </p:nvSpPr>
        <p:spPr>
          <a:xfrm>
            <a:off x="1816126" y="3105834"/>
            <a:ext cx="4989699" cy="646331"/>
          </a:xfrm>
          <a:prstGeom prst="rect">
            <a:avLst/>
          </a:prstGeom>
          <a:noFill/>
        </p:spPr>
        <p:txBody>
          <a:bodyPr wrap="none" rtlCol="0">
            <a:spAutoFit/>
          </a:bodyPr>
          <a:lstStyle/>
          <a:p>
            <a:r>
              <a:rPr lang="en-US" sz="3600" i="1" u="sng" dirty="0"/>
              <a:t>start assignment 2 review</a:t>
            </a:r>
          </a:p>
        </p:txBody>
      </p:sp>
    </p:spTree>
    <p:extLst>
      <p:ext uri="{BB962C8B-B14F-4D97-AF65-F5344CB8AC3E}">
        <p14:creationId xmlns:p14="http://schemas.microsoft.com/office/powerpoint/2010/main" val="2301292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B11CF-BC07-1CB6-FE30-1922D8502AE3}"/>
              </a:ext>
            </a:extLst>
          </p:cNvPr>
          <p:cNvSpPr>
            <a:spLocks noGrp="1"/>
          </p:cNvSpPr>
          <p:nvPr>
            <p:ph type="title"/>
          </p:nvPr>
        </p:nvSpPr>
        <p:spPr/>
        <p:txBody>
          <a:bodyPr/>
          <a:lstStyle/>
          <a:p>
            <a:r>
              <a:rPr lang="en-US" dirty="0"/>
              <a:t>linear regression</a:t>
            </a:r>
          </a:p>
        </p:txBody>
      </p:sp>
      <p:sp>
        <p:nvSpPr>
          <p:cNvPr id="3" name="Content Placeholder 2">
            <a:extLst>
              <a:ext uri="{FF2B5EF4-FFF2-40B4-BE49-F238E27FC236}">
                <a16:creationId xmlns:a16="http://schemas.microsoft.com/office/drawing/2014/main" id="{E7C95C36-2DFB-980B-465F-393D5ACF0E08}"/>
              </a:ext>
            </a:extLst>
          </p:cNvPr>
          <p:cNvSpPr>
            <a:spLocks noGrp="1"/>
          </p:cNvSpPr>
          <p:nvPr>
            <p:ph idx="1"/>
          </p:nvPr>
        </p:nvSpPr>
        <p:spPr/>
        <p:txBody>
          <a:bodyPr/>
          <a:lstStyle/>
          <a:p>
            <a:endParaRPr lang="en-US"/>
          </a:p>
        </p:txBody>
      </p:sp>
      <p:pic>
        <p:nvPicPr>
          <p:cNvPr id="3074" name="Picture 2" descr="source">
            <a:extLst>
              <a:ext uri="{FF2B5EF4-FFF2-40B4-BE49-F238E27FC236}">
                <a16:creationId xmlns:a16="http://schemas.microsoft.com/office/drawing/2014/main" id="{53E9B9CC-9C1F-A898-3674-0FD477AE1CF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28650" y="1825625"/>
            <a:ext cx="7564651" cy="4809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101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CB4412B-0050-D7C1-E90F-6E14F36F4DB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403225"/>
            <a:ext cx="9144000" cy="604996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2509CC2-6686-0A74-F525-C1FE3D8AEB1B}"/>
              </a:ext>
            </a:extLst>
          </p:cNvPr>
          <p:cNvSpPr txBox="1"/>
          <p:nvPr/>
        </p:nvSpPr>
        <p:spPr>
          <a:xfrm>
            <a:off x="0" y="6581001"/>
            <a:ext cx="5187895" cy="276999"/>
          </a:xfrm>
          <a:prstGeom prst="rect">
            <a:avLst/>
          </a:prstGeom>
          <a:noFill/>
        </p:spPr>
        <p:txBody>
          <a:bodyPr wrap="none" rtlCol="0">
            <a:spAutoFit/>
          </a:bodyPr>
          <a:lstStyle/>
          <a:p>
            <a:r>
              <a:rPr lang="en-US" sz="1200" dirty="0"/>
              <a:t>https://</a:t>
            </a:r>
            <a:r>
              <a:rPr lang="en-US" sz="1200" dirty="0" err="1"/>
              <a:t>towardsdatascience.com</a:t>
            </a:r>
            <a:r>
              <a:rPr lang="en-US" sz="1200" dirty="0"/>
              <a:t>/linear-regression-explained-in-r-924ced3c2969</a:t>
            </a:r>
          </a:p>
        </p:txBody>
      </p:sp>
    </p:spTree>
    <p:extLst>
      <p:ext uri="{BB962C8B-B14F-4D97-AF65-F5344CB8AC3E}">
        <p14:creationId xmlns:p14="http://schemas.microsoft.com/office/powerpoint/2010/main" val="1464506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028A9245-8C89-2DA6-C3E0-11FE9D89254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057525" y="523680"/>
            <a:ext cx="3028950" cy="58106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4CD84AE-0465-D989-BA7B-494307C32BAD}"/>
              </a:ext>
            </a:extLst>
          </p:cNvPr>
          <p:cNvSpPr txBox="1"/>
          <p:nvPr/>
        </p:nvSpPr>
        <p:spPr>
          <a:xfrm>
            <a:off x="0" y="6581001"/>
            <a:ext cx="5187895" cy="276999"/>
          </a:xfrm>
          <a:prstGeom prst="rect">
            <a:avLst/>
          </a:prstGeom>
          <a:noFill/>
        </p:spPr>
        <p:txBody>
          <a:bodyPr wrap="none" rtlCol="0">
            <a:spAutoFit/>
          </a:bodyPr>
          <a:lstStyle/>
          <a:p>
            <a:r>
              <a:rPr lang="en-US" sz="1200" dirty="0"/>
              <a:t>https://</a:t>
            </a:r>
            <a:r>
              <a:rPr lang="en-US" sz="1200" dirty="0" err="1"/>
              <a:t>towardsdatascience.com</a:t>
            </a:r>
            <a:r>
              <a:rPr lang="en-US" sz="1200" dirty="0"/>
              <a:t>/linear-regression-explained-in-r-924ced3c2969</a:t>
            </a:r>
          </a:p>
        </p:txBody>
      </p:sp>
      <p:sp>
        <p:nvSpPr>
          <p:cNvPr id="3" name="TextBox 2">
            <a:extLst>
              <a:ext uri="{FF2B5EF4-FFF2-40B4-BE49-F238E27FC236}">
                <a16:creationId xmlns:a16="http://schemas.microsoft.com/office/drawing/2014/main" id="{7AD9B655-4A77-6BB1-E9B6-F473FD977FDC}"/>
              </a:ext>
            </a:extLst>
          </p:cNvPr>
          <p:cNvSpPr txBox="1"/>
          <p:nvPr/>
        </p:nvSpPr>
        <p:spPr>
          <a:xfrm>
            <a:off x="727846" y="551190"/>
            <a:ext cx="1659685" cy="954107"/>
          </a:xfrm>
          <a:prstGeom prst="rect">
            <a:avLst/>
          </a:prstGeom>
          <a:noFill/>
        </p:spPr>
        <p:txBody>
          <a:bodyPr wrap="none" rtlCol="0">
            <a:spAutoFit/>
          </a:bodyPr>
          <a:lstStyle/>
          <a:p>
            <a:r>
              <a:rPr lang="en-US" sz="2800" dirty="0"/>
              <a:t>country id</a:t>
            </a:r>
          </a:p>
          <a:p>
            <a:r>
              <a:rPr lang="en-US" sz="2800" dirty="0"/>
              <a:t>(arbitrary)</a:t>
            </a:r>
          </a:p>
        </p:txBody>
      </p:sp>
      <p:sp>
        <p:nvSpPr>
          <p:cNvPr id="4" name="TextBox 3">
            <a:extLst>
              <a:ext uri="{FF2B5EF4-FFF2-40B4-BE49-F238E27FC236}">
                <a16:creationId xmlns:a16="http://schemas.microsoft.com/office/drawing/2014/main" id="{C4EFF8F0-2061-B9C3-267A-A54F26958DAD}"/>
              </a:ext>
            </a:extLst>
          </p:cNvPr>
          <p:cNvSpPr txBox="1"/>
          <p:nvPr/>
        </p:nvSpPr>
        <p:spPr>
          <a:xfrm>
            <a:off x="6318249" y="349815"/>
            <a:ext cx="3028951" cy="1384995"/>
          </a:xfrm>
          <a:prstGeom prst="rect">
            <a:avLst/>
          </a:prstGeom>
          <a:noFill/>
        </p:spPr>
        <p:txBody>
          <a:bodyPr wrap="square" rtlCol="0">
            <a:spAutoFit/>
          </a:bodyPr>
          <a:lstStyle/>
          <a:p>
            <a:r>
              <a:rPr lang="en-US" sz="2800" dirty="0"/>
              <a:t>coronary heart disease mortality per 10k </a:t>
            </a:r>
            <a:r>
              <a:rPr lang="en-US" sz="2800" dirty="0" err="1"/>
              <a:t>peoiple</a:t>
            </a:r>
            <a:endParaRPr lang="en-US" sz="2800" dirty="0"/>
          </a:p>
        </p:txBody>
      </p:sp>
      <p:cxnSp>
        <p:nvCxnSpPr>
          <p:cNvPr id="6" name="Straight Arrow Connector 5">
            <a:extLst>
              <a:ext uri="{FF2B5EF4-FFF2-40B4-BE49-F238E27FC236}">
                <a16:creationId xmlns:a16="http://schemas.microsoft.com/office/drawing/2014/main" id="{FFE8E823-3DD9-6AE9-F368-274BC16D91B3}"/>
              </a:ext>
            </a:extLst>
          </p:cNvPr>
          <p:cNvCxnSpPr>
            <a:cxnSpLocks/>
          </p:cNvCxnSpPr>
          <p:nvPr/>
        </p:nvCxnSpPr>
        <p:spPr>
          <a:xfrm>
            <a:off x="2387531" y="812800"/>
            <a:ext cx="57946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392BE8C-6CEA-8B48-B77F-DDBAB51FEAE4}"/>
              </a:ext>
            </a:extLst>
          </p:cNvPr>
          <p:cNvCxnSpPr>
            <a:cxnSpLocks/>
          </p:cNvCxnSpPr>
          <p:nvPr/>
        </p:nvCxnSpPr>
        <p:spPr>
          <a:xfrm flipH="1">
            <a:off x="5717008" y="812800"/>
            <a:ext cx="60124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7802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a:extLst>
              <a:ext uri="{FF2B5EF4-FFF2-40B4-BE49-F238E27FC236}">
                <a16:creationId xmlns:a16="http://schemas.microsoft.com/office/drawing/2014/main" id="{BD839861-73E2-3C59-DF09-9984FD37198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985043"/>
            <a:ext cx="9144000" cy="488791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8B98160D-7AD9-3D92-9030-7BB74EE73DC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937375" y="247650"/>
            <a:ext cx="1514061" cy="29045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B090A71-7360-2E2E-768C-E7DC8C467DDB}"/>
              </a:ext>
            </a:extLst>
          </p:cNvPr>
          <p:cNvSpPr txBox="1"/>
          <p:nvPr/>
        </p:nvSpPr>
        <p:spPr>
          <a:xfrm>
            <a:off x="0" y="6581001"/>
            <a:ext cx="5187895" cy="276999"/>
          </a:xfrm>
          <a:prstGeom prst="rect">
            <a:avLst/>
          </a:prstGeom>
          <a:noFill/>
        </p:spPr>
        <p:txBody>
          <a:bodyPr wrap="none" rtlCol="0">
            <a:spAutoFit/>
          </a:bodyPr>
          <a:lstStyle/>
          <a:p>
            <a:r>
              <a:rPr lang="en-US" sz="1200" dirty="0"/>
              <a:t>https://</a:t>
            </a:r>
            <a:r>
              <a:rPr lang="en-US" sz="1200" dirty="0" err="1"/>
              <a:t>towardsdatascience.com</a:t>
            </a:r>
            <a:r>
              <a:rPr lang="en-US" sz="1200" dirty="0"/>
              <a:t>/linear-regression-explained-in-r-924ced3c2969</a:t>
            </a:r>
          </a:p>
        </p:txBody>
      </p:sp>
    </p:spTree>
    <p:extLst>
      <p:ext uri="{BB962C8B-B14F-4D97-AF65-F5344CB8AC3E}">
        <p14:creationId xmlns:p14="http://schemas.microsoft.com/office/powerpoint/2010/main" val="2799597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11643-5D4E-B233-F7AC-2BF45853EB87}"/>
              </a:ext>
            </a:extLst>
          </p:cNvPr>
          <p:cNvSpPr>
            <a:spLocks noGrp="1"/>
          </p:cNvSpPr>
          <p:nvPr>
            <p:ph type="title"/>
          </p:nvPr>
        </p:nvSpPr>
        <p:spPr/>
        <p:txBody>
          <a:bodyPr/>
          <a:lstStyle/>
          <a:p>
            <a:r>
              <a:rPr lang="en-US" dirty="0"/>
              <a:t>Today in lab: </a:t>
            </a:r>
          </a:p>
        </p:txBody>
      </p:sp>
      <p:sp>
        <p:nvSpPr>
          <p:cNvPr id="3" name="Content Placeholder 2">
            <a:extLst>
              <a:ext uri="{FF2B5EF4-FFF2-40B4-BE49-F238E27FC236}">
                <a16:creationId xmlns:a16="http://schemas.microsoft.com/office/drawing/2014/main" id="{21ECC46C-5818-6E01-A036-63A510ACFE7B}"/>
              </a:ext>
            </a:extLst>
          </p:cNvPr>
          <p:cNvSpPr>
            <a:spLocks noGrp="1"/>
          </p:cNvSpPr>
          <p:nvPr>
            <p:ph idx="1"/>
          </p:nvPr>
        </p:nvSpPr>
        <p:spPr/>
        <p:txBody>
          <a:bodyPr>
            <a:normAutofit/>
          </a:bodyPr>
          <a:lstStyle/>
          <a:p>
            <a:pPr>
              <a:spcBef>
                <a:spcPts val="0"/>
              </a:spcBef>
            </a:pPr>
            <a:r>
              <a:rPr lang="en-US" sz="3200" dirty="0">
                <a:solidFill>
                  <a:schemeClr val="bg2">
                    <a:lumMod val="50000"/>
                  </a:schemeClr>
                </a:solidFill>
              </a:rPr>
              <a:t>Notice: assignment 1 grades are posted and emailed to you </a:t>
            </a:r>
          </a:p>
          <a:p>
            <a:pPr>
              <a:spcBef>
                <a:spcPts val="0"/>
              </a:spcBef>
            </a:pPr>
            <a:r>
              <a:rPr lang="en-US" sz="3200" dirty="0"/>
              <a:t>Review assignment 2 </a:t>
            </a:r>
          </a:p>
          <a:p>
            <a:pPr>
              <a:spcBef>
                <a:spcPts val="0"/>
              </a:spcBef>
            </a:pPr>
            <a:r>
              <a:rPr lang="en-US" sz="3200" dirty="0"/>
              <a:t>This presentation</a:t>
            </a:r>
          </a:p>
          <a:p>
            <a:pPr lvl="1">
              <a:spcBef>
                <a:spcPts val="0"/>
              </a:spcBef>
            </a:pPr>
            <a:r>
              <a:rPr lang="en-US" sz="2800" dirty="0"/>
              <a:t>General reminders </a:t>
            </a:r>
          </a:p>
          <a:p>
            <a:pPr lvl="1">
              <a:spcBef>
                <a:spcPts val="0"/>
              </a:spcBef>
            </a:pPr>
            <a:r>
              <a:rPr lang="en-US" sz="2800" dirty="0"/>
              <a:t>Tips </a:t>
            </a:r>
          </a:p>
          <a:p>
            <a:pPr lvl="1">
              <a:spcBef>
                <a:spcPts val="0"/>
              </a:spcBef>
            </a:pPr>
            <a:r>
              <a:rPr lang="en-US" sz="2800" dirty="0"/>
              <a:t>Error bars</a:t>
            </a:r>
          </a:p>
          <a:p>
            <a:pPr lvl="1">
              <a:spcBef>
                <a:spcPts val="0"/>
              </a:spcBef>
            </a:pPr>
            <a:r>
              <a:rPr lang="en-US" sz="2800" dirty="0"/>
              <a:t>Naming conventions </a:t>
            </a:r>
          </a:p>
          <a:p>
            <a:pPr lvl="1">
              <a:spcBef>
                <a:spcPts val="0"/>
              </a:spcBef>
            </a:pPr>
            <a:r>
              <a:rPr lang="en-US" sz="2800" dirty="0"/>
              <a:t>Linear regression </a:t>
            </a:r>
          </a:p>
          <a:p>
            <a:pPr>
              <a:spcBef>
                <a:spcPts val="0"/>
              </a:spcBef>
            </a:pPr>
            <a:r>
              <a:rPr lang="en-US" sz="3200" dirty="0"/>
              <a:t>Linear regression activity </a:t>
            </a:r>
          </a:p>
          <a:p>
            <a:pPr>
              <a:spcBef>
                <a:spcPts val="0"/>
              </a:spcBef>
            </a:pPr>
            <a:endParaRPr lang="en-US" sz="3200" b="0" i="0" u="none" strike="noStrike" dirty="0">
              <a:solidFill>
                <a:srgbClr val="212121"/>
              </a:solidFill>
              <a:effectLst/>
              <a:latin typeface="Calibri" panose="020F0502020204030204" pitchFamily="34" charset="0"/>
            </a:endParaRPr>
          </a:p>
          <a:p>
            <a:endParaRPr lang="en-US" sz="3200" dirty="0"/>
          </a:p>
        </p:txBody>
      </p:sp>
    </p:spTree>
    <p:extLst>
      <p:ext uri="{BB962C8B-B14F-4D97-AF65-F5344CB8AC3E}">
        <p14:creationId xmlns:p14="http://schemas.microsoft.com/office/powerpoint/2010/main" val="3899875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CD7AA24A-0F73-5B0C-5225-EB8CDB69387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982663"/>
            <a:ext cx="9144000" cy="48926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24A1592-D51B-6B9A-EA2D-7E9A66C91AB9}"/>
              </a:ext>
            </a:extLst>
          </p:cNvPr>
          <p:cNvSpPr txBox="1"/>
          <p:nvPr/>
        </p:nvSpPr>
        <p:spPr>
          <a:xfrm>
            <a:off x="0" y="6581001"/>
            <a:ext cx="5187895" cy="276999"/>
          </a:xfrm>
          <a:prstGeom prst="rect">
            <a:avLst/>
          </a:prstGeom>
          <a:noFill/>
        </p:spPr>
        <p:txBody>
          <a:bodyPr wrap="none" rtlCol="0">
            <a:spAutoFit/>
          </a:bodyPr>
          <a:lstStyle/>
          <a:p>
            <a:r>
              <a:rPr lang="en-US" sz="1200" dirty="0"/>
              <a:t>https://</a:t>
            </a:r>
            <a:r>
              <a:rPr lang="en-US" sz="1200" dirty="0" err="1"/>
              <a:t>towardsdatascience.com</a:t>
            </a:r>
            <a:r>
              <a:rPr lang="en-US" sz="1200" dirty="0"/>
              <a:t>/linear-regression-explained-in-r-924ced3c2969</a:t>
            </a:r>
          </a:p>
        </p:txBody>
      </p:sp>
    </p:spTree>
    <p:extLst>
      <p:ext uri="{BB962C8B-B14F-4D97-AF65-F5344CB8AC3E}">
        <p14:creationId xmlns:p14="http://schemas.microsoft.com/office/powerpoint/2010/main" val="38600994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B045C0C2-0ADD-03DD-3157-7CA32E8C4CF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982663"/>
            <a:ext cx="9144000" cy="48926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C663AF5-4E6E-33A3-550E-055965926BC3}"/>
              </a:ext>
            </a:extLst>
          </p:cNvPr>
          <p:cNvSpPr txBox="1"/>
          <p:nvPr/>
        </p:nvSpPr>
        <p:spPr>
          <a:xfrm>
            <a:off x="0" y="6581001"/>
            <a:ext cx="5187895" cy="276999"/>
          </a:xfrm>
          <a:prstGeom prst="rect">
            <a:avLst/>
          </a:prstGeom>
          <a:noFill/>
        </p:spPr>
        <p:txBody>
          <a:bodyPr wrap="none" rtlCol="0">
            <a:spAutoFit/>
          </a:bodyPr>
          <a:lstStyle/>
          <a:p>
            <a:r>
              <a:rPr lang="en-US" sz="1200" dirty="0"/>
              <a:t>https://</a:t>
            </a:r>
            <a:r>
              <a:rPr lang="en-US" sz="1200" dirty="0" err="1"/>
              <a:t>towardsdatascience.com</a:t>
            </a:r>
            <a:r>
              <a:rPr lang="en-US" sz="1200" dirty="0"/>
              <a:t>/linear-regression-explained-in-r-924ced3c2969</a:t>
            </a:r>
          </a:p>
        </p:txBody>
      </p:sp>
    </p:spTree>
    <p:extLst>
      <p:ext uri="{BB962C8B-B14F-4D97-AF65-F5344CB8AC3E}">
        <p14:creationId xmlns:p14="http://schemas.microsoft.com/office/powerpoint/2010/main" val="42077802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B7120859-7581-6921-8292-8DB9E741ED0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982663"/>
            <a:ext cx="9144000" cy="48926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4EF7F54-AAC5-2A52-AD77-D8A9D7919E7C}"/>
              </a:ext>
            </a:extLst>
          </p:cNvPr>
          <p:cNvSpPr txBox="1"/>
          <p:nvPr/>
        </p:nvSpPr>
        <p:spPr>
          <a:xfrm>
            <a:off x="0" y="6581001"/>
            <a:ext cx="5187895" cy="276999"/>
          </a:xfrm>
          <a:prstGeom prst="rect">
            <a:avLst/>
          </a:prstGeom>
          <a:noFill/>
        </p:spPr>
        <p:txBody>
          <a:bodyPr wrap="none" rtlCol="0">
            <a:spAutoFit/>
          </a:bodyPr>
          <a:lstStyle/>
          <a:p>
            <a:r>
              <a:rPr lang="en-US" sz="1200" dirty="0"/>
              <a:t>https://</a:t>
            </a:r>
            <a:r>
              <a:rPr lang="en-US" sz="1200" dirty="0" err="1"/>
              <a:t>towardsdatascience.com</a:t>
            </a:r>
            <a:r>
              <a:rPr lang="en-US" sz="1200" dirty="0"/>
              <a:t>/linear-regression-explained-in-r-924ced3c2969</a:t>
            </a:r>
          </a:p>
        </p:txBody>
      </p:sp>
    </p:spTree>
    <p:extLst>
      <p:ext uri="{BB962C8B-B14F-4D97-AF65-F5344CB8AC3E}">
        <p14:creationId xmlns:p14="http://schemas.microsoft.com/office/powerpoint/2010/main" val="3905595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B7120859-7581-6921-8292-8DB9E741ED0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982663"/>
            <a:ext cx="9144000" cy="48926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4EF7F54-AAC5-2A52-AD77-D8A9D7919E7C}"/>
              </a:ext>
            </a:extLst>
          </p:cNvPr>
          <p:cNvSpPr txBox="1"/>
          <p:nvPr/>
        </p:nvSpPr>
        <p:spPr>
          <a:xfrm>
            <a:off x="0" y="6581001"/>
            <a:ext cx="5187895" cy="276999"/>
          </a:xfrm>
          <a:prstGeom prst="rect">
            <a:avLst/>
          </a:prstGeom>
          <a:noFill/>
        </p:spPr>
        <p:txBody>
          <a:bodyPr wrap="none" rtlCol="0">
            <a:spAutoFit/>
          </a:bodyPr>
          <a:lstStyle/>
          <a:p>
            <a:r>
              <a:rPr lang="en-US" sz="1200" dirty="0"/>
              <a:t>https://</a:t>
            </a:r>
            <a:r>
              <a:rPr lang="en-US" sz="1200" dirty="0" err="1"/>
              <a:t>towardsdatascience.com</a:t>
            </a:r>
            <a:r>
              <a:rPr lang="en-US" sz="1200" dirty="0"/>
              <a:t>/linear-regression-explained-in-r-924ced3c2969</a:t>
            </a:r>
          </a:p>
        </p:txBody>
      </p:sp>
      <p:sp>
        <p:nvSpPr>
          <p:cNvPr id="3" name="TextBox 2">
            <a:extLst>
              <a:ext uri="{FF2B5EF4-FFF2-40B4-BE49-F238E27FC236}">
                <a16:creationId xmlns:a16="http://schemas.microsoft.com/office/drawing/2014/main" id="{7A1B7C6B-7E21-8817-E802-4AF192729503}"/>
              </a:ext>
            </a:extLst>
          </p:cNvPr>
          <p:cNvSpPr txBox="1"/>
          <p:nvPr/>
        </p:nvSpPr>
        <p:spPr>
          <a:xfrm>
            <a:off x="1053495" y="533647"/>
            <a:ext cx="2844799" cy="523220"/>
          </a:xfrm>
          <a:prstGeom prst="rect">
            <a:avLst/>
          </a:prstGeom>
          <a:noFill/>
        </p:spPr>
        <p:txBody>
          <a:bodyPr wrap="square" rtlCol="0">
            <a:spAutoFit/>
          </a:bodyPr>
          <a:lstStyle/>
          <a:p>
            <a:r>
              <a:rPr lang="en-US" sz="2800" dirty="0"/>
              <a:t>positive residuals</a:t>
            </a:r>
          </a:p>
        </p:txBody>
      </p:sp>
      <p:cxnSp>
        <p:nvCxnSpPr>
          <p:cNvPr id="4" name="Straight Arrow Connector 3">
            <a:extLst>
              <a:ext uri="{FF2B5EF4-FFF2-40B4-BE49-F238E27FC236}">
                <a16:creationId xmlns:a16="http://schemas.microsoft.com/office/drawing/2014/main" id="{E54C3E5C-4CFC-10B9-DBE9-CA25773C9B16}"/>
              </a:ext>
            </a:extLst>
          </p:cNvPr>
          <p:cNvCxnSpPr>
            <a:cxnSpLocks/>
          </p:cNvCxnSpPr>
          <p:nvPr/>
        </p:nvCxnSpPr>
        <p:spPr>
          <a:xfrm>
            <a:off x="3759604" y="847735"/>
            <a:ext cx="1624792" cy="112314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EAAC42F-73C1-5023-FE8E-32FED41E86C7}"/>
              </a:ext>
            </a:extLst>
          </p:cNvPr>
          <p:cNvCxnSpPr>
            <a:cxnSpLocks/>
          </p:cNvCxnSpPr>
          <p:nvPr/>
        </p:nvCxnSpPr>
        <p:spPr>
          <a:xfrm>
            <a:off x="3759604" y="847735"/>
            <a:ext cx="532996" cy="136167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CC50A01-2C4E-87F7-A692-07E04E953F03}"/>
              </a:ext>
            </a:extLst>
          </p:cNvPr>
          <p:cNvCxnSpPr>
            <a:cxnSpLocks/>
          </p:cNvCxnSpPr>
          <p:nvPr/>
        </p:nvCxnSpPr>
        <p:spPr>
          <a:xfrm flipH="1">
            <a:off x="3454400" y="877706"/>
            <a:ext cx="305204" cy="14666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79267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B7120859-7581-6921-8292-8DB9E741ED0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982663"/>
            <a:ext cx="9144000" cy="48926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4EF7F54-AAC5-2A52-AD77-D8A9D7919E7C}"/>
              </a:ext>
            </a:extLst>
          </p:cNvPr>
          <p:cNvSpPr txBox="1"/>
          <p:nvPr/>
        </p:nvSpPr>
        <p:spPr>
          <a:xfrm>
            <a:off x="0" y="6581001"/>
            <a:ext cx="5187895" cy="276999"/>
          </a:xfrm>
          <a:prstGeom prst="rect">
            <a:avLst/>
          </a:prstGeom>
          <a:noFill/>
        </p:spPr>
        <p:txBody>
          <a:bodyPr wrap="none" rtlCol="0">
            <a:spAutoFit/>
          </a:bodyPr>
          <a:lstStyle/>
          <a:p>
            <a:r>
              <a:rPr lang="en-US" sz="1200" dirty="0"/>
              <a:t>https://</a:t>
            </a:r>
            <a:r>
              <a:rPr lang="en-US" sz="1200" dirty="0" err="1"/>
              <a:t>towardsdatascience.com</a:t>
            </a:r>
            <a:r>
              <a:rPr lang="en-US" sz="1200" dirty="0"/>
              <a:t>/linear-regression-explained-in-r-924ced3c2969</a:t>
            </a:r>
          </a:p>
        </p:txBody>
      </p:sp>
      <p:sp>
        <p:nvSpPr>
          <p:cNvPr id="3" name="TextBox 2">
            <a:extLst>
              <a:ext uri="{FF2B5EF4-FFF2-40B4-BE49-F238E27FC236}">
                <a16:creationId xmlns:a16="http://schemas.microsoft.com/office/drawing/2014/main" id="{7A1B7C6B-7E21-8817-E802-4AF192729503}"/>
              </a:ext>
            </a:extLst>
          </p:cNvPr>
          <p:cNvSpPr txBox="1"/>
          <p:nvPr/>
        </p:nvSpPr>
        <p:spPr>
          <a:xfrm>
            <a:off x="1053495" y="533647"/>
            <a:ext cx="2844799" cy="523220"/>
          </a:xfrm>
          <a:prstGeom prst="rect">
            <a:avLst/>
          </a:prstGeom>
          <a:noFill/>
        </p:spPr>
        <p:txBody>
          <a:bodyPr wrap="square" rtlCol="0">
            <a:spAutoFit/>
          </a:bodyPr>
          <a:lstStyle/>
          <a:p>
            <a:r>
              <a:rPr lang="en-US" sz="2800" dirty="0"/>
              <a:t>positive residuals</a:t>
            </a:r>
          </a:p>
        </p:txBody>
      </p:sp>
      <p:cxnSp>
        <p:nvCxnSpPr>
          <p:cNvPr id="4" name="Straight Arrow Connector 3">
            <a:extLst>
              <a:ext uri="{FF2B5EF4-FFF2-40B4-BE49-F238E27FC236}">
                <a16:creationId xmlns:a16="http://schemas.microsoft.com/office/drawing/2014/main" id="{E54C3E5C-4CFC-10B9-DBE9-CA25773C9B16}"/>
              </a:ext>
            </a:extLst>
          </p:cNvPr>
          <p:cNvCxnSpPr>
            <a:cxnSpLocks/>
          </p:cNvCxnSpPr>
          <p:nvPr/>
        </p:nvCxnSpPr>
        <p:spPr>
          <a:xfrm>
            <a:off x="3759604" y="847735"/>
            <a:ext cx="1624792" cy="112314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EAAC42F-73C1-5023-FE8E-32FED41E86C7}"/>
              </a:ext>
            </a:extLst>
          </p:cNvPr>
          <p:cNvCxnSpPr>
            <a:cxnSpLocks/>
          </p:cNvCxnSpPr>
          <p:nvPr/>
        </p:nvCxnSpPr>
        <p:spPr>
          <a:xfrm>
            <a:off x="3759604" y="847735"/>
            <a:ext cx="532996" cy="136167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CC50A01-2C4E-87F7-A692-07E04E953F03}"/>
              </a:ext>
            </a:extLst>
          </p:cNvPr>
          <p:cNvCxnSpPr>
            <a:cxnSpLocks/>
          </p:cNvCxnSpPr>
          <p:nvPr/>
        </p:nvCxnSpPr>
        <p:spPr>
          <a:xfrm flipH="1">
            <a:off x="3454400" y="877706"/>
            <a:ext cx="305204" cy="14666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B7B6045-6817-B6D0-32B4-DC82AE99999A}"/>
              </a:ext>
            </a:extLst>
          </p:cNvPr>
          <p:cNvSpPr txBox="1"/>
          <p:nvPr/>
        </p:nvSpPr>
        <p:spPr>
          <a:xfrm>
            <a:off x="5480557" y="5613727"/>
            <a:ext cx="2844799" cy="523220"/>
          </a:xfrm>
          <a:prstGeom prst="rect">
            <a:avLst/>
          </a:prstGeom>
          <a:noFill/>
        </p:spPr>
        <p:txBody>
          <a:bodyPr wrap="square" rtlCol="0">
            <a:spAutoFit/>
          </a:bodyPr>
          <a:lstStyle/>
          <a:p>
            <a:r>
              <a:rPr lang="en-US" sz="2800" dirty="0"/>
              <a:t>negative residuals</a:t>
            </a:r>
          </a:p>
        </p:txBody>
      </p:sp>
      <p:cxnSp>
        <p:nvCxnSpPr>
          <p:cNvPr id="6" name="Straight Arrow Connector 5">
            <a:extLst>
              <a:ext uri="{FF2B5EF4-FFF2-40B4-BE49-F238E27FC236}">
                <a16:creationId xmlns:a16="http://schemas.microsoft.com/office/drawing/2014/main" id="{F676F902-863A-F742-86A2-13AF83C77944}"/>
              </a:ext>
            </a:extLst>
          </p:cNvPr>
          <p:cNvCxnSpPr>
            <a:cxnSpLocks/>
          </p:cNvCxnSpPr>
          <p:nvPr/>
        </p:nvCxnSpPr>
        <p:spPr>
          <a:xfrm flipV="1">
            <a:off x="6902956" y="4140200"/>
            <a:ext cx="1580644" cy="14735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9FD661B-EC7C-38FD-B0A9-A7E3BABB1A54}"/>
              </a:ext>
            </a:extLst>
          </p:cNvPr>
          <p:cNvCxnSpPr>
            <a:cxnSpLocks/>
            <a:stCxn id="5" idx="0"/>
          </p:cNvCxnSpPr>
          <p:nvPr/>
        </p:nvCxnSpPr>
        <p:spPr>
          <a:xfrm flipH="1" flipV="1">
            <a:off x="6499882" y="3832052"/>
            <a:ext cx="403075" cy="17816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05020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B7120859-7581-6921-8292-8DB9E741ED0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982663"/>
            <a:ext cx="9144000" cy="48926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4EF7F54-AAC5-2A52-AD77-D8A9D7919E7C}"/>
              </a:ext>
            </a:extLst>
          </p:cNvPr>
          <p:cNvSpPr txBox="1"/>
          <p:nvPr/>
        </p:nvSpPr>
        <p:spPr>
          <a:xfrm>
            <a:off x="0" y="6581001"/>
            <a:ext cx="5187895" cy="276999"/>
          </a:xfrm>
          <a:prstGeom prst="rect">
            <a:avLst/>
          </a:prstGeom>
          <a:noFill/>
        </p:spPr>
        <p:txBody>
          <a:bodyPr wrap="none" rtlCol="0">
            <a:spAutoFit/>
          </a:bodyPr>
          <a:lstStyle/>
          <a:p>
            <a:r>
              <a:rPr lang="en-US" sz="1200" dirty="0"/>
              <a:t>https://</a:t>
            </a:r>
            <a:r>
              <a:rPr lang="en-US" sz="1200" dirty="0" err="1"/>
              <a:t>towardsdatascience.com</a:t>
            </a:r>
            <a:r>
              <a:rPr lang="en-US" sz="1200" dirty="0"/>
              <a:t>/linear-regression-explained-in-r-924ced3c2969</a:t>
            </a:r>
          </a:p>
        </p:txBody>
      </p:sp>
      <p:sp>
        <p:nvSpPr>
          <p:cNvPr id="3" name="TextBox 2">
            <a:extLst>
              <a:ext uri="{FF2B5EF4-FFF2-40B4-BE49-F238E27FC236}">
                <a16:creationId xmlns:a16="http://schemas.microsoft.com/office/drawing/2014/main" id="{7A1B7C6B-7E21-8817-E802-4AF192729503}"/>
              </a:ext>
            </a:extLst>
          </p:cNvPr>
          <p:cNvSpPr txBox="1"/>
          <p:nvPr/>
        </p:nvSpPr>
        <p:spPr>
          <a:xfrm>
            <a:off x="1053495" y="533647"/>
            <a:ext cx="2844799" cy="523220"/>
          </a:xfrm>
          <a:prstGeom prst="rect">
            <a:avLst/>
          </a:prstGeom>
          <a:noFill/>
        </p:spPr>
        <p:txBody>
          <a:bodyPr wrap="square" rtlCol="0">
            <a:spAutoFit/>
          </a:bodyPr>
          <a:lstStyle/>
          <a:p>
            <a:r>
              <a:rPr lang="en-US" sz="2800" dirty="0"/>
              <a:t>positive residuals</a:t>
            </a:r>
          </a:p>
        </p:txBody>
      </p:sp>
      <p:cxnSp>
        <p:nvCxnSpPr>
          <p:cNvPr id="4" name="Straight Arrow Connector 3">
            <a:extLst>
              <a:ext uri="{FF2B5EF4-FFF2-40B4-BE49-F238E27FC236}">
                <a16:creationId xmlns:a16="http://schemas.microsoft.com/office/drawing/2014/main" id="{E54C3E5C-4CFC-10B9-DBE9-CA25773C9B16}"/>
              </a:ext>
            </a:extLst>
          </p:cNvPr>
          <p:cNvCxnSpPr>
            <a:cxnSpLocks/>
          </p:cNvCxnSpPr>
          <p:nvPr/>
        </p:nvCxnSpPr>
        <p:spPr>
          <a:xfrm>
            <a:off x="3759604" y="847735"/>
            <a:ext cx="1624792" cy="112314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EAAC42F-73C1-5023-FE8E-32FED41E86C7}"/>
              </a:ext>
            </a:extLst>
          </p:cNvPr>
          <p:cNvCxnSpPr>
            <a:cxnSpLocks/>
          </p:cNvCxnSpPr>
          <p:nvPr/>
        </p:nvCxnSpPr>
        <p:spPr>
          <a:xfrm>
            <a:off x="3759604" y="847735"/>
            <a:ext cx="532996" cy="136167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CC50A01-2C4E-87F7-A692-07E04E953F03}"/>
              </a:ext>
            </a:extLst>
          </p:cNvPr>
          <p:cNvCxnSpPr>
            <a:cxnSpLocks/>
          </p:cNvCxnSpPr>
          <p:nvPr/>
        </p:nvCxnSpPr>
        <p:spPr>
          <a:xfrm flipH="1">
            <a:off x="3454400" y="877706"/>
            <a:ext cx="305204" cy="14666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B7B6045-6817-B6D0-32B4-DC82AE99999A}"/>
              </a:ext>
            </a:extLst>
          </p:cNvPr>
          <p:cNvSpPr txBox="1"/>
          <p:nvPr/>
        </p:nvSpPr>
        <p:spPr>
          <a:xfrm>
            <a:off x="1324985" y="5626894"/>
            <a:ext cx="4059411" cy="954107"/>
          </a:xfrm>
          <a:prstGeom prst="rect">
            <a:avLst/>
          </a:prstGeom>
          <a:noFill/>
        </p:spPr>
        <p:txBody>
          <a:bodyPr wrap="square" rtlCol="0">
            <a:spAutoFit/>
          </a:bodyPr>
          <a:lstStyle/>
          <a:p>
            <a:r>
              <a:rPr lang="en-US" sz="2800" dirty="0">
                <a:solidFill>
                  <a:srgbClr val="FF0000"/>
                </a:solidFill>
              </a:rPr>
              <a:t>line is a prediction of where points should be. </a:t>
            </a:r>
          </a:p>
        </p:txBody>
      </p:sp>
      <p:cxnSp>
        <p:nvCxnSpPr>
          <p:cNvPr id="11" name="Straight Arrow Connector 10">
            <a:extLst>
              <a:ext uri="{FF2B5EF4-FFF2-40B4-BE49-F238E27FC236}">
                <a16:creationId xmlns:a16="http://schemas.microsoft.com/office/drawing/2014/main" id="{99FD661B-EC7C-38FD-B0A9-A7E3BABB1A54}"/>
              </a:ext>
            </a:extLst>
          </p:cNvPr>
          <p:cNvCxnSpPr>
            <a:cxnSpLocks/>
          </p:cNvCxnSpPr>
          <p:nvPr/>
        </p:nvCxnSpPr>
        <p:spPr>
          <a:xfrm flipH="1" flipV="1">
            <a:off x="4026102" y="3429000"/>
            <a:ext cx="21467" cy="21847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9898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66253F37-7405-0061-1B0F-A1DE220E108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982663"/>
            <a:ext cx="9144000" cy="48926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4EF7F54-AAC5-2A52-AD77-D8A9D7919E7C}"/>
              </a:ext>
            </a:extLst>
          </p:cNvPr>
          <p:cNvSpPr txBox="1"/>
          <p:nvPr/>
        </p:nvSpPr>
        <p:spPr>
          <a:xfrm>
            <a:off x="0" y="6581001"/>
            <a:ext cx="5187895" cy="276999"/>
          </a:xfrm>
          <a:prstGeom prst="rect">
            <a:avLst/>
          </a:prstGeom>
          <a:noFill/>
        </p:spPr>
        <p:txBody>
          <a:bodyPr wrap="none" rtlCol="0">
            <a:spAutoFit/>
          </a:bodyPr>
          <a:lstStyle/>
          <a:p>
            <a:r>
              <a:rPr lang="en-US" sz="1200" dirty="0"/>
              <a:t>https://</a:t>
            </a:r>
            <a:r>
              <a:rPr lang="en-US" sz="1200" dirty="0" err="1"/>
              <a:t>towardsdatascience.com</a:t>
            </a:r>
            <a:r>
              <a:rPr lang="en-US" sz="1200" dirty="0"/>
              <a:t>/linear-regression-explained-in-r-924ced3c2969</a:t>
            </a:r>
          </a:p>
        </p:txBody>
      </p:sp>
      <p:sp>
        <p:nvSpPr>
          <p:cNvPr id="3" name="TextBox 2">
            <a:extLst>
              <a:ext uri="{FF2B5EF4-FFF2-40B4-BE49-F238E27FC236}">
                <a16:creationId xmlns:a16="http://schemas.microsoft.com/office/drawing/2014/main" id="{7A1B7C6B-7E21-8817-E802-4AF192729503}"/>
              </a:ext>
            </a:extLst>
          </p:cNvPr>
          <p:cNvSpPr txBox="1"/>
          <p:nvPr/>
        </p:nvSpPr>
        <p:spPr>
          <a:xfrm>
            <a:off x="1767840" y="0"/>
            <a:ext cx="7823200" cy="892552"/>
          </a:xfrm>
          <a:prstGeom prst="rect">
            <a:avLst/>
          </a:prstGeom>
          <a:noFill/>
        </p:spPr>
        <p:txBody>
          <a:bodyPr wrap="square" rtlCol="0">
            <a:spAutoFit/>
          </a:bodyPr>
          <a:lstStyle/>
          <a:p>
            <a:r>
              <a:rPr lang="en-US" sz="2800" dirty="0"/>
              <a:t>residuals: </a:t>
            </a:r>
            <a:r>
              <a:rPr lang="en-US" sz="2400" dirty="0"/>
              <a:t>observed y values - predicted y values</a:t>
            </a:r>
          </a:p>
          <a:p>
            <a:r>
              <a:rPr lang="en-US" sz="2400" i="1" dirty="0"/>
              <a:t>tell you how far the data falls from the line  </a:t>
            </a:r>
            <a:endParaRPr lang="en-US" sz="2800" i="1" dirty="0"/>
          </a:p>
        </p:txBody>
      </p:sp>
      <p:cxnSp>
        <p:nvCxnSpPr>
          <p:cNvPr id="4" name="Straight Arrow Connector 3">
            <a:extLst>
              <a:ext uri="{FF2B5EF4-FFF2-40B4-BE49-F238E27FC236}">
                <a16:creationId xmlns:a16="http://schemas.microsoft.com/office/drawing/2014/main" id="{E54C3E5C-4CFC-10B9-DBE9-CA25773C9B16}"/>
              </a:ext>
            </a:extLst>
          </p:cNvPr>
          <p:cNvCxnSpPr>
            <a:cxnSpLocks/>
          </p:cNvCxnSpPr>
          <p:nvPr/>
        </p:nvCxnSpPr>
        <p:spPr>
          <a:xfrm>
            <a:off x="3759604" y="847735"/>
            <a:ext cx="1624792" cy="112314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EAAC42F-73C1-5023-FE8E-32FED41E86C7}"/>
              </a:ext>
            </a:extLst>
          </p:cNvPr>
          <p:cNvCxnSpPr>
            <a:cxnSpLocks/>
          </p:cNvCxnSpPr>
          <p:nvPr/>
        </p:nvCxnSpPr>
        <p:spPr>
          <a:xfrm>
            <a:off x="3759604" y="847735"/>
            <a:ext cx="532996" cy="136167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CC50A01-2C4E-87F7-A692-07E04E953F03}"/>
              </a:ext>
            </a:extLst>
          </p:cNvPr>
          <p:cNvCxnSpPr>
            <a:cxnSpLocks/>
          </p:cNvCxnSpPr>
          <p:nvPr/>
        </p:nvCxnSpPr>
        <p:spPr>
          <a:xfrm flipH="1">
            <a:off x="3454400" y="877706"/>
            <a:ext cx="305204" cy="14666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B7B6045-6817-B6D0-32B4-DC82AE99999A}"/>
              </a:ext>
            </a:extLst>
          </p:cNvPr>
          <p:cNvSpPr txBox="1"/>
          <p:nvPr/>
        </p:nvSpPr>
        <p:spPr>
          <a:xfrm>
            <a:off x="1324985" y="5626894"/>
            <a:ext cx="4059411" cy="954107"/>
          </a:xfrm>
          <a:prstGeom prst="rect">
            <a:avLst/>
          </a:prstGeom>
          <a:noFill/>
        </p:spPr>
        <p:txBody>
          <a:bodyPr wrap="square" rtlCol="0">
            <a:spAutoFit/>
          </a:bodyPr>
          <a:lstStyle/>
          <a:p>
            <a:r>
              <a:rPr lang="en-US" sz="2800" dirty="0">
                <a:solidFill>
                  <a:srgbClr val="FF0000"/>
                </a:solidFill>
              </a:rPr>
              <a:t>line is a prediction of where points should be. </a:t>
            </a:r>
          </a:p>
        </p:txBody>
      </p:sp>
      <p:cxnSp>
        <p:nvCxnSpPr>
          <p:cNvPr id="11" name="Straight Arrow Connector 10">
            <a:extLst>
              <a:ext uri="{FF2B5EF4-FFF2-40B4-BE49-F238E27FC236}">
                <a16:creationId xmlns:a16="http://schemas.microsoft.com/office/drawing/2014/main" id="{99FD661B-EC7C-38FD-B0A9-A7E3BABB1A54}"/>
              </a:ext>
            </a:extLst>
          </p:cNvPr>
          <p:cNvCxnSpPr>
            <a:cxnSpLocks/>
          </p:cNvCxnSpPr>
          <p:nvPr/>
        </p:nvCxnSpPr>
        <p:spPr>
          <a:xfrm flipH="1" flipV="1">
            <a:off x="4026102" y="3429000"/>
            <a:ext cx="21467" cy="21847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18652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a:extLst>
              <a:ext uri="{FF2B5EF4-FFF2-40B4-BE49-F238E27FC236}">
                <a16:creationId xmlns:a16="http://schemas.microsoft.com/office/drawing/2014/main" id="{5E967896-8444-7A7A-9DF4-725467AD7A3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1354138"/>
            <a:ext cx="9144000" cy="41481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96D56CC-E92F-C9E2-AA62-823676749EA8}"/>
              </a:ext>
            </a:extLst>
          </p:cNvPr>
          <p:cNvSpPr txBox="1"/>
          <p:nvPr/>
        </p:nvSpPr>
        <p:spPr>
          <a:xfrm>
            <a:off x="0" y="6581001"/>
            <a:ext cx="5187895" cy="276999"/>
          </a:xfrm>
          <a:prstGeom prst="rect">
            <a:avLst/>
          </a:prstGeom>
          <a:noFill/>
        </p:spPr>
        <p:txBody>
          <a:bodyPr wrap="none" rtlCol="0">
            <a:spAutoFit/>
          </a:bodyPr>
          <a:lstStyle/>
          <a:p>
            <a:r>
              <a:rPr lang="en-US" sz="1200" dirty="0"/>
              <a:t>https://</a:t>
            </a:r>
            <a:r>
              <a:rPr lang="en-US" sz="1200" dirty="0" err="1"/>
              <a:t>towardsdatascience.com</a:t>
            </a:r>
            <a:r>
              <a:rPr lang="en-US" sz="1200" dirty="0"/>
              <a:t>/linear-regression-explained-in-r-924ced3c2969</a:t>
            </a:r>
          </a:p>
        </p:txBody>
      </p:sp>
    </p:spTree>
    <p:extLst>
      <p:ext uri="{BB962C8B-B14F-4D97-AF65-F5344CB8AC3E}">
        <p14:creationId xmlns:p14="http://schemas.microsoft.com/office/powerpoint/2010/main" val="1032957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A0EC9E1E-2DE0-B22A-9C04-61D23C4DCFD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985838"/>
            <a:ext cx="9144000" cy="48863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17651FF-CB40-615E-C87F-9EB1F375EAC3}"/>
              </a:ext>
            </a:extLst>
          </p:cNvPr>
          <p:cNvSpPr txBox="1"/>
          <p:nvPr/>
        </p:nvSpPr>
        <p:spPr>
          <a:xfrm>
            <a:off x="0" y="6581001"/>
            <a:ext cx="5187895" cy="276999"/>
          </a:xfrm>
          <a:prstGeom prst="rect">
            <a:avLst/>
          </a:prstGeom>
          <a:noFill/>
        </p:spPr>
        <p:txBody>
          <a:bodyPr wrap="none" rtlCol="0">
            <a:spAutoFit/>
          </a:bodyPr>
          <a:lstStyle/>
          <a:p>
            <a:r>
              <a:rPr lang="en-US" sz="1200" dirty="0"/>
              <a:t>https://</a:t>
            </a:r>
            <a:r>
              <a:rPr lang="en-US" sz="1200" dirty="0" err="1"/>
              <a:t>towardsdatascience.com</a:t>
            </a:r>
            <a:r>
              <a:rPr lang="en-US" sz="1200" dirty="0"/>
              <a:t>/linear-regression-explained-in-r-924ced3c2969</a:t>
            </a:r>
          </a:p>
        </p:txBody>
      </p:sp>
      <p:sp>
        <p:nvSpPr>
          <p:cNvPr id="3" name="TextBox 2">
            <a:extLst>
              <a:ext uri="{FF2B5EF4-FFF2-40B4-BE49-F238E27FC236}">
                <a16:creationId xmlns:a16="http://schemas.microsoft.com/office/drawing/2014/main" id="{DB412894-DB52-5E0E-B9C3-770B1C4A42AB}"/>
              </a:ext>
            </a:extLst>
          </p:cNvPr>
          <p:cNvSpPr txBox="1"/>
          <p:nvPr/>
        </p:nvSpPr>
        <p:spPr>
          <a:xfrm>
            <a:off x="1038412" y="277951"/>
            <a:ext cx="7067175" cy="707886"/>
          </a:xfrm>
          <a:prstGeom prst="rect">
            <a:avLst/>
          </a:prstGeom>
          <a:noFill/>
        </p:spPr>
        <p:txBody>
          <a:bodyPr wrap="square" rtlCol="0">
            <a:spAutoFit/>
          </a:bodyPr>
          <a:lstStyle/>
          <a:p>
            <a:r>
              <a:rPr lang="en-US" sz="2000" dirty="0"/>
              <a:t>square the residuals – get absolute differences </a:t>
            </a:r>
            <a:r>
              <a:rPr lang="en-US" sz="2000" dirty="0">
                <a:solidFill>
                  <a:schemeClr val="bg1"/>
                </a:solidFill>
              </a:rPr>
              <a:t>and emphasize large deviations</a:t>
            </a:r>
          </a:p>
        </p:txBody>
      </p:sp>
    </p:spTree>
    <p:extLst>
      <p:ext uri="{BB962C8B-B14F-4D97-AF65-F5344CB8AC3E}">
        <p14:creationId xmlns:p14="http://schemas.microsoft.com/office/powerpoint/2010/main" val="26708870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A0EC9E1E-2DE0-B22A-9C04-61D23C4DCFD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985838"/>
            <a:ext cx="9144000" cy="48863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17651FF-CB40-615E-C87F-9EB1F375EAC3}"/>
              </a:ext>
            </a:extLst>
          </p:cNvPr>
          <p:cNvSpPr txBox="1"/>
          <p:nvPr/>
        </p:nvSpPr>
        <p:spPr>
          <a:xfrm>
            <a:off x="0" y="6581001"/>
            <a:ext cx="5187895" cy="276999"/>
          </a:xfrm>
          <a:prstGeom prst="rect">
            <a:avLst/>
          </a:prstGeom>
          <a:noFill/>
        </p:spPr>
        <p:txBody>
          <a:bodyPr wrap="none" rtlCol="0">
            <a:spAutoFit/>
          </a:bodyPr>
          <a:lstStyle/>
          <a:p>
            <a:r>
              <a:rPr lang="en-US" sz="1200" dirty="0"/>
              <a:t>https://</a:t>
            </a:r>
            <a:r>
              <a:rPr lang="en-US" sz="1200" dirty="0" err="1"/>
              <a:t>towardsdatascience.com</a:t>
            </a:r>
            <a:r>
              <a:rPr lang="en-US" sz="1200" dirty="0"/>
              <a:t>/linear-regression-explained-in-r-924ced3c2969</a:t>
            </a:r>
          </a:p>
        </p:txBody>
      </p:sp>
      <p:sp>
        <p:nvSpPr>
          <p:cNvPr id="3" name="TextBox 2">
            <a:extLst>
              <a:ext uri="{FF2B5EF4-FFF2-40B4-BE49-F238E27FC236}">
                <a16:creationId xmlns:a16="http://schemas.microsoft.com/office/drawing/2014/main" id="{DB412894-DB52-5E0E-B9C3-770B1C4A42AB}"/>
              </a:ext>
            </a:extLst>
          </p:cNvPr>
          <p:cNvSpPr txBox="1"/>
          <p:nvPr/>
        </p:nvSpPr>
        <p:spPr>
          <a:xfrm>
            <a:off x="1038412" y="277951"/>
            <a:ext cx="7067175" cy="707886"/>
          </a:xfrm>
          <a:prstGeom prst="rect">
            <a:avLst/>
          </a:prstGeom>
          <a:noFill/>
        </p:spPr>
        <p:txBody>
          <a:bodyPr wrap="square" rtlCol="0">
            <a:spAutoFit/>
          </a:bodyPr>
          <a:lstStyle/>
          <a:p>
            <a:r>
              <a:rPr lang="en-US" sz="2000" dirty="0"/>
              <a:t>square the residuals – get absolute differences </a:t>
            </a:r>
            <a:r>
              <a:rPr lang="en-US" sz="2000" dirty="0">
                <a:solidFill>
                  <a:srgbClr val="FF0000"/>
                </a:solidFill>
              </a:rPr>
              <a:t>and emphasize large deviations</a:t>
            </a:r>
          </a:p>
        </p:txBody>
      </p:sp>
      <p:cxnSp>
        <p:nvCxnSpPr>
          <p:cNvPr id="5" name="Straight Arrow Connector 4">
            <a:extLst>
              <a:ext uri="{FF2B5EF4-FFF2-40B4-BE49-F238E27FC236}">
                <a16:creationId xmlns:a16="http://schemas.microsoft.com/office/drawing/2014/main" id="{264DE4CE-981D-5A01-97BF-C5C0C7AA8726}"/>
              </a:ext>
            </a:extLst>
          </p:cNvPr>
          <p:cNvCxnSpPr>
            <a:cxnSpLocks/>
          </p:cNvCxnSpPr>
          <p:nvPr/>
        </p:nvCxnSpPr>
        <p:spPr>
          <a:xfrm flipH="1">
            <a:off x="6929120" y="1427807"/>
            <a:ext cx="77216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2262691-9E5F-463F-EDF1-2BD6BABC34EF}"/>
              </a:ext>
            </a:extLst>
          </p:cNvPr>
          <p:cNvCxnSpPr>
            <a:cxnSpLocks/>
          </p:cNvCxnSpPr>
          <p:nvPr/>
        </p:nvCxnSpPr>
        <p:spPr>
          <a:xfrm flipH="1">
            <a:off x="5334000" y="1925647"/>
            <a:ext cx="77216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011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D7168-FC9D-703B-6B4F-66D651229A70}"/>
              </a:ext>
            </a:extLst>
          </p:cNvPr>
          <p:cNvSpPr>
            <a:spLocks noGrp="1"/>
          </p:cNvSpPr>
          <p:nvPr>
            <p:ph type="title"/>
          </p:nvPr>
        </p:nvSpPr>
        <p:spPr/>
        <p:txBody>
          <a:bodyPr/>
          <a:lstStyle/>
          <a:p>
            <a:r>
              <a:rPr lang="en-US" dirty="0"/>
              <a:t>Assignment 2 </a:t>
            </a:r>
          </a:p>
        </p:txBody>
      </p:sp>
      <p:sp>
        <p:nvSpPr>
          <p:cNvPr id="3" name="Content Placeholder 2">
            <a:extLst>
              <a:ext uri="{FF2B5EF4-FFF2-40B4-BE49-F238E27FC236}">
                <a16:creationId xmlns:a16="http://schemas.microsoft.com/office/drawing/2014/main" id="{A3022178-E06F-ACFD-6C2C-D7350CD6EB0C}"/>
              </a:ext>
            </a:extLst>
          </p:cNvPr>
          <p:cNvSpPr>
            <a:spLocks noGrp="1"/>
          </p:cNvSpPr>
          <p:nvPr>
            <p:ph idx="1"/>
          </p:nvPr>
        </p:nvSpPr>
        <p:spPr/>
        <p:txBody>
          <a:bodyPr/>
          <a:lstStyle/>
          <a:p>
            <a:r>
              <a:rPr lang="en-US" dirty="0"/>
              <a:t>Did you clear your environment and run the whole script before submitting? </a:t>
            </a:r>
          </a:p>
          <a:p>
            <a:r>
              <a:rPr lang="en-US" dirty="0"/>
              <a:t>Why do we do this?</a:t>
            </a:r>
          </a:p>
        </p:txBody>
      </p:sp>
    </p:spTree>
    <p:extLst>
      <p:ext uri="{BB962C8B-B14F-4D97-AF65-F5344CB8AC3E}">
        <p14:creationId xmlns:p14="http://schemas.microsoft.com/office/powerpoint/2010/main" val="2028658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5DB05FA1-3DAF-A491-B43F-2C490F7F002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1447800"/>
            <a:ext cx="9144000" cy="39624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EE678ED-5829-FD89-D4A7-BB28E5CFB072}"/>
              </a:ext>
            </a:extLst>
          </p:cNvPr>
          <p:cNvSpPr txBox="1"/>
          <p:nvPr/>
        </p:nvSpPr>
        <p:spPr>
          <a:xfrm>
            <a:off x="0" y="6581001"/>
            <a:ext cx="5187895" cy="276999"/>
          </a:xfrm>
          <a:prstGeom prst="rect">
            <a:avLst/>
          </a:prstGeom>
          <a:noFill/>
        </p:spPr>
        <p:txBody>
          <a:bodyPr wrap="none" rtlCol="0">
            <a:spAutoFit/>
          </a:bodyPr>
          <a:lstStyle/>
          <a:p>
            <a:r>
              <a:rPr lang="en-US" sz="1200" dirty="0"/>
              <a:t>https://</a:t>
            </a:r>
            <a:r>
              <a:rPr lang="en-US" sz="1200" dirty="0" err="1"/>
              <a:t>towardsdatascience.com</a:t>
            </a:r>
            <a:r>
              <a:rPr lang="en-US" sz="1200" dirty="0"/>
              <a:t>/linear-regression-explained-in-r-924ced3c2969</a:t>
            </a:r>
          </a:p>
        </p:txBody>
      </p:sp>
      <p:sp>
        <p:nvSpPr>
          <p:cNvPr id="4" name="TextBox 3">
            <a:extLst>
              <a:ext uri="{FF2B5EF4-FFF2-40B4-BE49-F238E27FC236}">
                <a16:creationId xmlns:a16="http://schemas.microsoft.com/office/drawing/2014/main" id="{6B5274FA-AE69-555E-8E25-A80DE6E24D2D}"/>
              </a:ext>
            </a:extLst>
          </p:cNvPr>
          <p:cNvSpPr txBox="1"/>
          <p:nvPr/>
        </p:nvSpPr>
        <p:spPr>
          <a:xfrm>
            <a:off x="327568" y="600790"/>
            <a:ext cx="4244432" cy="523220"/>
          </a:xfrm>
          <a:prstGeom prst="rect">
            <a:avLst/>
          </a:prstGeom>
          <a:noFill/>
        </p:spPr>
        <p:txBody>
          <a:bodyPr wrap="none" rtlCol="0">
            <a:spAutoFit/>
          </a:bodyPr>
          <a:lstStyle/>
          <a:p>
            <a:r>
              <a:rPr lang="en-US" sz="2800" dirty="0"/>
              <a:t>Sum of Squared Errors (SSE)</a:t>
            </a:r>
          </a:p>
        </p:txBody>
      </p:sp>
    </p:spTree>
    <p:extLst>
      <p:ext uri="{BB962C8B-B14F-4D97-AF65-F5344CB8AC3E}">
        <p14:creationId xmlns:p14="http://schemas.microsoft.com/office/powerpoint/2010/main" val="6010165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DC5643E8-AE85-D589-2AEC-D7B5089D9B0F}"/>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885736" y="3182486"/>
            <a:ext cx="1727200" cy="2159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12F2371-2957-6173-335F-B3FBE23CD6DB}"/>
              </a:ext>
            </a:extLst>
          </p:cNvPr>
          <p:cNvSpPr txBox="1"/>
          <p:nvPr/>
        </p:nvSpPr>
        <p:spPr>
          <a:xfrm>
            <a:off x="342900" y="143949"/>
            <a:ext cx="8458200" cy="1938992"/>
          </a:xfrm>
          <a:prstGeom prst="rect">
            <a:avLst/>
          </a:prstGeom>
          <a:noFill/>
        </p:spPr>
        <p:txBody>
          <a:bodyPr wrap="square" rtlCol="0">
            <a:spAutoFit/>
          </a:bodyPr>
          <a:lstStyle/>
          <a:p>
            <a:r>
              <a:rPr lang="en-US" sz="4000" b="1" i="1" dirty="0">
                <a:solidFill>
                  <a:srgbClr val="242424"/>
                </a:solidFill>
                <a:effectLst/>
                <a:latin typeface="source-serif-pro"/>
              </a:rPr>
              <a:t>The goal of linear regression is to create a linear model that minimizes SSE.</a:t>
            </a:r>
            <a:endParaRPr lang="en-US" sz="4000" b="0" i="1" dirty="0">
              <a:solidFill>
                <a:srgbClr val="242424"/>
              </a:solidFill>
              <a:effectLst/>
              <a:latin typeface="source-serif-pro"/>
            </a:endParaRPr>
          </a:p>
        </p:txBody>
      </p:sp>
      <p:sp>
        <p:nvSpPr>
          <p:cNvPr id="3" name="TextBox 2">
            <a:extLst>
              <a:ext uri="{FF2B5EF4-FFF2-40B4-BE49-F238E27FC236}">
                <a16:creationId xmlns:a16="http://schemas.microsoft.com/office/drawing/2014/main" id="{CC5D8B21-AA64-C059-7C28-CC834E32B99C}"/>
              </a:ext>
            </a:extLst>
          </p:cNvPr>
          <p:cNvSpPr txBox="1"/>
          <p:nvPr/>
        </p:nvSpPr>
        <p:spPr>
          <a:xfrm>
            <a:off x="0" y="6396335"/>
            <a:ext cx="7337586" cy="461665"/>
          </a:xfrm>
          <a:prstGeom prst="rect">
            <a:avLst/>
          </a:prstGeom>
          <a:noFill/>
        </p:spPr>
        <p:txBody>
          <a:bodyPr wrap="none" rtlCol="0">
            <a:spAutoFit/>
          </a:bodyPr>
          <a:lstStyle/>
          <a:p>
            <a:r>
              <a:rPr lang="en-US" sz="1200" dirty="0">
                <a:hlinkClick r:id="rId4"/>
              </a:rPr>
              <a:t>https://towardsdatascience.com/linear-regression-explained-in-r-924ced3c2969</a:t>
            </a:r>
            <a:endParaRPr lang="en-US" sz="1200" dirty="0"/>
          </a:p>
          <a:p>
            <a:r>
              <a:rPr lang="en-US" sz="1200" dirty="0">
                <a:hlinkClick r:id="rId5"/>
              </a:rPr>
              <a:t>https://pub.towardsai.net/machine-learning-the-first-step-is-to-understand-simple-linear-regression-30dde8b4739</a:t>
            </a:r>
            <a:r>
              <a:rPr lang="en-US" sz="1200" dirty="0"/>
              <a:t> </a:t>
            </a:r>
          </a:p>
        </p:txBody>
      </p:sp>
      <p:pic>
        <p:nvPicPr>
          <p:cNvPr id="4" name="Picture 3">
            <a:extLst>
              <a:ext uri="{FF2B5EF4-FFF2-40B4-BE49-F238E27FC236}">
                <a16:creationId xmlns:a16="http://schemas.microsoft.com/office/drawing/2014/main" id="{6CF98F9D-3CE3-CAC2-45D8-3D1A6CE2A0E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405109" y="2110618"/>
            <a:ext cx="6738891" cy="3785010"/>
          </a:xfrm>
          <a:prstGeom prst="rect">
            <a:avLst/>
          </a:prstGeom>
        </p:spPr>
      </p:pic>
    </p:spTree>
    <p:extLst>
      <p:ext uri="{BB962C8B-B14F-4D97-AF65-F5344CB8AC3E}">
        <p14:creationId xmlns:p14="http://schemas.microsoft.com/office/powerpoint/2010/main" val="3064468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608C65-C9BB-AF7C-A741-B607ED127DFA}"/>
              </a:ext>
            </a:extLst>
          </p:cNvPr>
          <p:cNvPicPr>
            <a:picLocks noChangeAspect="1"/>
          </p:cNvPicPr>
          <p:nvPr/>
        </p:nvPicPr>
        <p:blipFill>
          <a:blip r:embed="rId3"/>
          <a:stretch>
            <a:fillRect/>
          </a:stretch>
        </p:blipFill>
        <p:spPr>
          <a:xfrm>
            <a:off x="1101052" y="-83895"/>
            <a:ext cx="6941895" cy="6941895"/>
          </a:xfrm>
          <a:prstGeom prst="rect">
            <a:avLst/>
          </a:prstGeom>
        </p:spPr>
      </p:pic>
      <p:sp>
        <p:nvSpPr>
          <p:cNvPr id="3" name="TextBox 2">
            <a:extLst>
              <a:ext uri="{FF2B5EF4-FFF2-40B4-BE49-F238E27FC236}">
                <a16:creationId xmlns:a16="http://schemas.microsoft.com/office/drawing/2014/main" id="{3A450097-E89D-BAE6-06D4-E16595FB9ED1}"/>
              </a:ext>
            </a:extLst>
          </p:cNvPr>
          <p:cNvSpPr txBox="1"/>
          <p:nvPr/>
        </p:nvSpPr>
        <p:spPr>
          <a:xfrm>
            <a:off x="0" y="6488668"/>
            <a:ext cx="7617535" cy="369332"/>
          </a:xfrm>
          <a:prstGeom prst="rect">
            <a:avLst/>
          </a:prstGeom>
          <a:noFill/>
        </p:spPr>
        <p:txBody>
          <a:bodyPr wrap="none" rtlCol="0">
            <a:spAutoFit/>
          </a:bodyPr>
          <a:lstStyle/>
          <a:p>
            <a:r>
              <a:rPr lang="en-US" dirty="0"/>
              <a:t>https://www.enchufa2.es/archives/least-squares-as-springs-the-shiny-</a:t>
            </a:r>
            <a:r>
              <a:rPr lang="en-US" dirty="0" err="1"/>
              <a:t>app.html</a:t>
            </a:r>
            <a:endParaRPr lang="en-US" dirty="0"/>
          </a:p>
        </p:txBody>
      </p:sp>
    </p:spTree>
    <p:extLst>
      <p:ext uri="{BB962C8B-B14F-4D97-AF65-F5344CB8AC3E}">
        <p14:creationId xmlns:p14="http://schemas.microsoft.com/office/powerpoint/2010/main" val="26529750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3D7315B7-6413-402C-43AC-B05F2E571D5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93947" y="1359579"/>
            <a:ext cx="4460942" cy="499487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CC13D03-D4D6-55EA-1A29-968FE304CD4D}"/>
              </a:ext>
            </a:extLst>
          </p:cNvPr>
          <p:cNvSpPr txBox="1"/>
          <p:nvPr/>
        </p:nvSpPr>
        <p:spPr>
          <a:xfrm>
            <a:off x="0" y="6581001"/>
            <a:ext cx="5187895" cy="276999"/>
          </a:xfrm>
          <a:prstGeom prst="rect">
            <a:avLst/>
          </a:prstGeom>
          <a:noFill/>
        </p:spPr>
        <p:txBody>
          <a:bodyPr wrap="none" rtlCol="0">
            <a:spAutoFit/>
          </a:bodyPr>
          <a:lstStyle/>
          <a:p>
            <a:r>
              <a:rPr lang="en-US" sz="1200" dirty="0"/>
              <a:t>https://</a:t>
            </a:r>
            <a:r>
              <a:rPr lang="en-US" sz="1200" dirty="0" err="1"/>
              <a:t>towardsdatascience.com</a:t>
            </a:r>
            <a:r>
              <a:rPr lang="en-US" sz="1200" dirty="0"/>
              <a:t>/linear-regression-explained-in-r-924ced3c2969</a:t>
            </a:r>
          </a:p>
        </p:txBody>
      </p:sp>
      <p:sp>
        <p:nvSpPr>
          <p:cNvPr id="3" name="TextBox 2">
            <a:extLst>
              <a:ext uri="{FF2B5EF4-FFF2-40B4-BE49-F238E27FC236}">
                <a16:creationId xmlns:a16="http://schemas.microsoft.com/office/drawing/2014/main" id="{41615D97-1257-F2F2-043A-B629C273F844}"/>
              </a:ext>
            </a:extLst>
          </p:cNvPr>
          <p:cNvSpPr txBox="1"/>
          <p:nvPr/>
        </p:nvSpPr>
        <p:spPr>
          <a:xfrm>
            <a:off x="197622" y="335747"/>
            <a:ext cx="1659685" cy="830997"/>
          </a:xfrm>
          <a:prstGeom prst="rect">
            <a:avLst/>
          </a:prstGeom>
          <a:noFill/>
        </p:spPr>
        <p:txBody>
          <a:bodyPr wrap="square" rtlCol="0">
            <a:spAutoFit/>
          </a:bodyPr>
          <a:lstStyle/>
          <a:p>
            <a:r>
              <a:rPr lang="en-US" sz="2400" dirty="0"/>
              <a:t>country id</a:t>
            </a:r>
          </a:p>
          <a:p>
            <a:r>
              <a:rPr lang="en-US" sz="2400" dirty="0"/>
              <a:t>(arbitrary)</a:t>
            </a:r>
          </a:p>
        </p:txBody>
      </p:sp>
      <p:sp>
        <p:nvSpPr>
          <p:cNvPr id="4" name="TextBox 3">
            <a:extLst>
              <a:ext uri="{FF2B5EF4-FFF2-40B4-BE49-F238E27FC236}">
                <a16:creationId xmlns:a16="http://schemas.microsoft.com/office/drawing/2014/main" id="{B241B901-7E3A-58B5-8F59-71BAE64F8DD3}"/>
              </a:ext>
            </a:extLst>
          </p:cNvPr>
          <p:cNvSpPr txBox="1"/>
          <p:nvPr/>
        </p:nvSpPr>
        <p:spPr>
          <a:xfrm>
            <a:off x="0" y="2472022"/>
            <a:ext cx="2766591" cy="1200329"/>
          </a:xfrm>
          <a:prstGeom prst="rect">
            <a:avLst/>
          </a:prstGeom>
          <a:noFill/>
        </p:spPr>
        <p:txBody>
          <a:bodyPr wrap="square" rtlCol="0">
            <a:spAutoFit/>
          </a:bodyPr>
          <a:lstStyle/>
          <a:p>
            <a:r>
              <a:rPr lang="en-US" sz="2400" dirty="0"/>
              <a:t>coronary heart disease mortality per 10k </a:t>
            </a:r>
            <a:r>
              <a:rPr lang="en-US" sz="2400" dirty="0" err="1"/>
              <a:t>peoiple</a:t>
            </a:r>
            <a:endParaRPr lang="en-US" sz="2400" dirty="0"/>
          </a:p>
        </p:txBody>
      </p:sp>
      <p:cxnSp>
        <p:nvCxnSpPr>
          <p:cNvPr id="5" name="Straight Arrow Connector 4">
            <a:extLst>
              <a:ext uri="{FF2B5EF4-FFF2-40B4-BE49-F238E27FC236}">
                <a16:creationId xmlns:a16="http://schemas.microsoft.com/office/drawing/2014/main" id="{F965DA55-E6A5-5374-855C-BE71D3D1C00D}"/>
              </a:ext>
            </a:extLst>
          </p:cNvPr>
          <p:cNvCxnSpPr>
            <a:cxnSpLocks/>
          </p:cNvCxnSpPr>
          <p:nvPr/>
        </p:nvCxnSpPr>
        <p:spPr>
          <a:xfrm>
            <a:off x="1567574" y="812800"/>
            <a:ext cx="1199017" cy="7436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71391ACA-6786-6F3B-6EB9-DE89871C8FE5}"/>
              </a:ext>
            </a:extLst>
          </p:cNvPr>
          <p:cNvCxnSpPr>
            <a:cxnSpLocks/>
          </p:cNvCxnSpPr>
          <p:nvPr/>
        </p:nvCxnSpPr>
        <p:spPr>
          <a:xfrm flipV="1">
            <a:off x="1857307" y="1782971"/>
            <a:ext cx="2131033" cy="6890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516F045-892D-C4C5-04A3-D0D18E15DBD6}"/>
              </a:ext>
            </a:extLst>
          </p:cNvPr>
          <p:cNvCxnSpPr>
            <a:cxnSpLocks/>
          </p:cNvCxnSpPr>
          <p:nvPr/>
        </p:nvCxnSpPr>
        <p:spPr>
          <a:xfrm flipH="1">
            <a:off x="6318544" y="1133034"/>
            <a:ext cx="335175" cy="36323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4A33B2C-549D-6BC3-CB7B-575E96EDA410}"/>
              </a:ext>
            </a:extLst>
          </p:cNvPr>
          <p:cNvSpPr txBox="1"/>
          <p:nvPr/>
        </p:nvSpPr>
        <p:spPr>
          <a:xfrm>
            <a:off x="5448192" y="132082"/>
            <a:ext cx="3695808" cy="954107"/>
          </a:xfrm>
          <a:prstGeom prst="rect">
            <a:avLst/>
          </a:prstGeom>
          <a:noFill/>
        </p:spPr>
        <p:txBody>
          <a:bodyPr wrap="square" rtlCol="0">
            <a:spAutoFit/>
          </a:bodyPr>
          <a:lstStyle/>
          <a:p>
            <a:r>
              <a:rPr lang="en-US" sz="2800" dirty="0"/>
              <a:t>average cigarettes per adult per day </a:t>
            </a:r>
          </a:p>
        </p:txBody>
      </p:sp>
    </p:spTree>
    <p:extLst>
      <p:ext uri="{BB962C8B-B14F-4D97-AF65-F5344CB8AC3E}">
        <p14:creationId xmlns:p14="http://schemas.microsoft.com/office/powerpoint/2010/main" val="19809453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81D64E2C-9306-3A5B-E455-865798B3485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93700" y="1486897"/>
            <a:ext cx="8007350" cy="494810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F535DB22-9DBA-B515-64A9-A8BF6DDBF03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155718" y="0"/>
            <a:ext cx="1594582" cy="178543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08B47A-66B2-32C8-A539-75582D8235CA}"/>
              </a:ext>
            </a:extLst>
          </p:cNvPr>
          <p:cNvSpPr txBox="1"/>
          <p:nvPr/>
        </p:nvSpPr>
        <p:spPr>
          <a:xfrm>
            <a:off x="0" y="6581001"/>
            <a:ext cx="5187895" cy="276999"/>
          </a:xfrm>
          <a:prstGeom prst="rect">
            <a:avLst/>
          </a:prstGeom>
          <a:noFill/>
        </p:spPr>
        <p:txBody>
          <a:bodyPr wrap="none" rtlCol="0">
            <a:spAutoFit/>
          </a:bodyPr>
          <a:lstStyle/>
          <a:p>
            <a:r>
              <a:rPr lang="en-US" sz="1200" dirty="0"/>
              <a:t>https://</a:t>
            </a:r>
            <a:r>
              <a:rPr lang="en-US" sz="1200" dirty="0" err="1"/>
              <a:t>towardsdatascience.com</a:t>
            </a:r>
            <a:r>
              <a:rPr lang="en-US" sz="1200" dirty="0"/>
              <a:t>/linear-regression-explained-in-r-924ced3c2969</a:t>
            </a:r>
          </a:p>
        </p:txBody>
      </p:sp>
    </p:spTree>
    <p:extLst>
      <p:ext uri="{BB962C8B-B14F-4D97-AF65-F5344CB8AC3E}">
        <p14:creationId xmlns:p14="http://schemas.microsoft.com/office/powerpoint/2010/main" val="30273935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741B945B-3FB3-816C-15CA-B897DE6BD08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909638"/>
            <a:ext cx="9144000" cy="50387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F909838-062A-6942-EDDD-558A1995AAE5}"/>
              </a:ext>
            </a:extLst>
          </p:cNvPr>
          <p:cNvSpPr txBox="1"/>
          <p:nvPr/>
        </p:nvSpPr>
        <p:spPr>
          <a:xfrm>
            <a:off x="0" y="6581001"/>
            <a:ext cx="5187895" cy="276999"/>
          </a:xfrm>
          <a:prstGeom prst="rect">
            <a:avLst/>
          </a:prstGeom>
          <a:noFill/>
        </p:spPr>
        <p:txBody>
          <a:bodyPr wrap="none" rtlCol="0">
            <a:spAutoFit/>
          </a:bodyPr>
          <a:lstStyle/>
          <a:p>
            <a:r>
              <a:rPr lang="en-US" sz="1200" dirty="0"/>
              <a:t>https://</a:t>
            </a:r>
            <a:r>
              <a:rPr lang="en-US" sz="1200" dirty="0" err="1"/>
              <a:t>towardsdatascience.com</a:t>
            </a:r>
            <a:r>
              <a:rPr lang="en-US" sz="1200" dirty="0"/>
              <a:t>/linear-regression-explained-in-r-924ced3c2969</a:t>
            </a:r>
          </a:p>
        </p:txBody>
      </p:sp>
    </p:spTree>
    <p:extLst>
      <p:ext uri="{BB962C8B-B14F-4D97-AF65-F5344CB8AC3E}">
        <p14:creationId xmlns:p14="http://schemas.microsoft.com/office/powerpoint/2010/main" val="39833616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DC5643E8-AE85-D589-2AEC-D7B5089D9B0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14450" y="3756959"/>
            <a:ext cx="6515100" cy="2159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C5D8B21-AA64-C059-7C28-CC834E32B99C}"/>
              </a:ext>
            </a:extLst>
          </p:cNvPr>
          <p:cNvSpPr txBox="1"/>
          <p:nvPr/>
        </p:nvSpPr>
        <p:spPr>
          <a:xfrm>
            <a:off x="0" y="6396335"/>
            <a:ext cx="7337586" cy="461665"/>
          </a:xfrm>
          <a:prstGeom prst="rect">
            <a:avLst/>
          </a:prstGeom>
          <a:noFill/>
        </p:spPr>
        <p:txBody>
          <a:bodyPr wrap="none" rtlCol="0">
            <a:spAutoFit/>
          </a:bodyPr>
          <a:lstStyle/>
          <a:p>
            <a:r>
              <a:rPr lang="en-US" sz="1200" dirty="0">
                <a:hlinkClick r:id="rId4"/>
              </a:rPr>
              <a:t>https://towardsdatascience.com/linear-regression-explained-in-r-924ced3c2969</a:t>
            </a:r>
            <a:endParaRPr lang="en-US" sz="1200" dirty="0"/>
          </a:p>
          <a:p>
            <a:r>
              <a:rPr lang="en-US" sz="1200" dirty="0">
                <a:hlinkClick r:id="rId5"/>
              </a:rPr>
              <a:t>https://pub.towardsai.net/machine-learning-the-first-step-is-to-understand-simple-linear-regression-30dde8b4739</a:t>
            </a:r>
            <a:r>
              <a:rPr lang="en-US" sz="1200" dirty="0"/>
              <a:t> </a:t>
            </a:r>
          </a:p>
        </p:txBody>
      </p:sp>
      <p:pic>
        <p:nvPicPr>
          <p:cNvPr id="5122" name="Picture 2" descr="Illustration of a linear regression algorithm to determine the best line">
            <a:extLst>
              <a:ext uri="{FF2B5EF4-FFF2-40B4-BE49-F238E27FC236}">
                <a16:creationId xmlns:a16="http://schemas.microsoft.com/office/drawing/2014/main" id="{D6C32DCC-789D-5D70-FF5F-5680DD568F46}"/>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0" y="2187023"/>
            <a:ext cx="9144000" cy="42989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879B51-6713-EF69-58DD-07E09D0660E8}"/>
              </a:ext>
            </a:extLst>
          </p:cNvPr>
          <p:cNvSpPr txBox="1"/>
          <p:nvPr/>
        </p:nvSpPr>
        <p:spPr>
          <a:xfrm>
            <a:off x="342900" y="143949"/>
            <a:ext cx="8458200" cy="1938992"/>
          </a:xfrm>
          <a:prstGeom prst="rect">
            <a:avLst/>
          </a:prstGeom>
          <a:noFill/>
        </p:spPr>
        <p:txBody>
          <a:bodyPr wrap="square" rtlCol="0">
            <a:spAutoFit/>
          </a:bodyPr>
          <a:lstStyle/>
          <a:p>
            <a:r>
              <a:rPr lang="en-US" sz="4000" b="1" i="1" dirty="0">
                <a:solidFill>
                  <a:srgbClr val="242424"/>
                </a:solidFill>
                <a:effectLst/>
                <a:latin typeface="source-serif-pro"/>
              </a:rPr>
              <a:t>The goal of linear regression is to create a linear model that minimizes SSE.</a:t>
            </a:r>
            <a:endParaRPr lang="en-US" sz="4000" b="0" i="1" dirty="0">
              <a:solidFill>
                <a:srgbClr val="242424"/>
              </a:solidFill>
              <a:effectLst/>
              <a:latin typeface="source-serif-pro"/>
            </a:endParaRPr>
          </a:p>
        </p:txBody>
      </p:sp>
    </p:spTree>
    <p:extLst>
      <p:ext uri="{BB962C8B-B14F-4D97-AF65-F5344CB8AC3E}">
        <p14:creationId xmlns:p14="http://schemas.microsoft.com/office/powerpoint/2010/main" val="36325037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1796E3E4-0B7E-D309-792C-FBCDE41C3B6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1065213"/>
            <a:ext cx="9144000" cy="472598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A53B085-E8BF-7341-D7B0-42D0ED3836A6}"/>
              </a:ext>
            </a:extLst>
          </p:cNvPr>
          <p:cNvSpPr txBox="1"/>
          <p:nvPr/>
        </p:nvSpPr>
        <p:spPr>
          <a:xfrm>
            <a:off x="0" y="6581001"/>
            <a:ext cx="5187895" cy="276999"/>
          </a:xfrm>
          <a:prstGeom prst="rect">
            <a:avLst/>
          </a:prstGeom>
          <a:noFill/>
        </p:spPr>
        <p:txBody>
          <a:bodyPr wrap="none" rtlCol="0">
            <a:spAutoFit/>
          </a:bodyPr>
          <a:lstStyle/>
          <a:p>
            <a:r>
              <a:rPr lang="en-US" sz="1200" dirty="0"/>
              <a:t>https://</a:t>
            </a:r>
            <a:r>
              <a:rPr lang="en-US" sz="1200" dirty="0" err="1"/>
              <a:t>towardsdatascience.com</a:t>
            </a:r>
            <a:r>
              <a:rPr lang="en-US" sz="1200" dirty="0"/>
              <a:t>/linear-regression-explained-in-r-924ced3c2969</a:t>
            </a:r>
          </a:p>
        </p:txBody>
      </p:sp>
    </p:spTree>
    <p:extLst>
      <p:ext uri="{BB962C8B-B14F-4D97-AF65-F5344CB8AC3E}">
        <p14:creationId xmlns:p14="http://schemas.microsoft.com/office/powerpoint/2010/main" val="31568478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1796E3E4-0B7E-D309-792C-FBCDE41C3B6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167747"/>
            <a:ext cx="9144000" cy="4725987"/>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Simple linear regression anatomy">
            <a:extLst>
              <a:ext uri="{FF2B5EF4-FFF2-40B4-BE49-F238E27FC236}">
                <a16:creationId xmlns:a16="http://schemas.microsoft.com/office/drawing/2014/main" id="{A5247B5C-156E-2B66-DE05-2DED7A6B9ED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20510" y="1117601"/>
            <a:ext cx="8302979" cy="527873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BEFFB0-9D58-3C9C-AF53-92C9FCB172BA}"/>
              </a:ext>
            </a:extLst>
          </p:cNvPr>
          <p:cNvSpPr txBox="1"/>
          <p:nvPr/>
        </p:nvSpPr>
        <p:spPr>
          <a:xfrm>
            <a:off x="0" y="6396335"/>
            <a:ext cx="7337586" cy="461665"/>
          </a:xfrm>
          <a:prstGeom prst="rect">
            <a:avLst/>
          </a:prstGeom>
          <a:noFill/>
        </p:spPr>
        <p:txBody>
          <a:bodyPr wrap="none" rtlCol="0">
            <a:spAutoFit/>
          </a:bodyPr>
          <a:lstStyle/>
          <a:p>
            <a:r>
              <a:rPr lang="en-US" sz="1200" dirty="0">
                <a:hlinkClick r:id="rId5"/>
              </a:rPr>
              <a:t>https://towardsdatascience.com/linear-regression-explained-in-r-924ced3c2969</a:t>
            </a:r>
            <a:endParaRPr lang="en-US" sz="1200" dirty="0"/>
          </a:p>
          <a:p>
            <a:r>
              <a:rPr lang="en-US" sz="1200" dirty="0">
                <a:hlinkClick r:id="rId6"/>
              </a:rPr>
              <a:t>https://pub.towardsai.net/machine-learning-the-first-step-is-to-understand-simple-linear-regression-30dde8b4739</a:t>
            </a:r>
            <a:r>
              <a:rPr lang="en-US" sz="1200" dirty="0"/>
              <a:t> </a:t>
            </a:r>
          </a:p>
        </p:txBody>
      </p:sp>
    </p:spTree>
    <p:extLst>
      <p:ext uri="{BB962C8B-B14F-4D97-AF65-F5344CB8AC3E}">
        <p14:creationId xmlns:p14="http://schemas.microsoft.com/office/powerpoint/2010/main" val="4830267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A8737D19-864C-16FE-01C5-232A960265D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225425"/>
            <a:ext cx="9144000" cy="50355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50BE7299-2996-0918-BE83-D78FE5D4D2C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790700" y="5746334"/>
            <a:ext cx="6057900" cy="313096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9F3AC5E-3902-28D2-2A5E-CCA8363130D8}"/>
              </a:ext>
            </a:extLst>
          </p:cNvPr>
          <p:cNvSpPr txBox="1"/>
          <p:nvPr/>
        </p:nvSpPr>
        <p:spPr>
          <a:xfrm>
            <a:off x="0" y="6581001"/>
            <a:ext cx="5187895" cy="276999"/>
          </a:xfrm>
          <a:prstGeom prst="rect">
            <a:avLst/>
          </a:prstGeom>
          <a:noFill/>
        </p:spPr>
        <p:txBody>
          <a:bodyPr wrap="none" rtlCol="0">
            <a:spAutoFit/>
          </a:bodyPr>
          <a:lstStyle/>
          <a:p>
            <a:r>
              <a:rPr lang="en-US" sz="1200" dirty="0"/>
              <a:t>https://</a:t>
            </a:r>
            <a:r>
              <a:rPr lang="en-US" sz="1200" dirty="0" err="1"/>
              <a:t>towardsdatascience.com</a:t>
            </a:r>
            <a:r>
              <a:rPr lang="en-US" sz="1200" dirty="0"/>
              <a:t>/linear-regression-explained-in-r-924ced3c2969</a:t>
            </a:r>
          </a:p>
        </p:txBody>
      </p:sp>
    </p:spTree>
    <p:extLst>
      <p:ext uri="{BB962C8B-B14F-4D97-AF65-F5344CB8AC3E}">
        <p14:creationId xmlns:p14="http://schemas.microsoft.com/office/powerpoint/2010/main" val="1659689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26342-5936-EB11-68F5-5F1A0947A6FD}"/>
              </a:ext>
            </a:extLst>
          </p:cNvPr>
          <p:cNvSpPr>
            <a:spLocks noGrp="1"/>
          </p:cNvSpPr>
          <p:nvPr>
            <p:ph type="title"/>
          </p:nvPr>
        </p:nvSpPr>
        <p:spPr/>
        <p:txBody>
          <a:bodyPr/>
          <a:lstStyle/>
          <a:p>
            <a:r>
              <a:rPr lang="en-US" dirty="0"/>
              <a:t>general reminders</a:t>
            </a:r>
          </a:p>
        </p:txBody>
      </p:sp>
      <p:sp>
        <p:nvSpPr>
          <p:cNvPr id="3" name="Content Placeholder 2">
            <a:extLst>
              <a:ext uri="{FF2B5EF4-FFF2-40B4-BE49-F238E27FC236}">
                <a16:creationId xmlns:a16="http://schemas.microsoft.com/office/drawing/2014/main" id="{956D5503-B1E7-6048-D80F-09862D444FDA}"/>
              </a:ext>
            </a:extLst>
          </p:cNvPr>
          <p:cNvSpPr>
            <a:spLocks noGrp="1"/>
          </p:cNvSpPr>
          <p:nvPr>
            <p:ph idx="1"/>
          </p:nvPr>
        </p:nvSpPr>
        <p:spPr>
          <a:xfrm>
            <a:off x="628650" y="1825625"/>
            <a:ext cx="5056533" cy="4351338"/>
          </a:xfrm>
        </p:spPr>
        <p:txBody>
          <a:bodyPr>
            <a:normAutofit lnSpcReduction="10000"/>
          </a:bodyPr>
          <a:lstStyle/>
          <a:p>
            <a:r>
              <a:rPr lang="en-US" b="1" i="1" dirty="0"/>
              <a:t>Scripts that you submit to me must have commands to load libraries, not install them. </a:t>
            </a:r>
            <a:endParaRPr lang="en-US" b="1" dirty="0"/>
          </a:p>
          <a:p>
            <a:r>
              <a:rPr lang="en-US" dirty="0"/>
              <a:t>remove or comment out using # “</a:t>
            </a:r>
            <a:r>
              <a:rPr lang="en-US" dirty="0" err="1"/>
              <a:t>install.packages</a:t>
            </a:r>
            <a:r>
              <a:rPr lang="en-US" dirty="0"/>
              <a:t>()” from tops of your scripts. </a:t>
            </a:r>
          </a:p>
          <a:p>
            <a:r>
              <a:rPr lang="en-US" dirty="0"/>
              <a:t>keep library() commands</a:t>
            </a:r>
          </a:p>
          <a:p>
            <a:r>
              <a:rPr lang="en-US" b="1" i="1" dirty="0"/>
              <a:t>Common courtesy: don’t include anything in your code that changes the state of someone else’s computer.</a:t>
            </a:r>
          </a:p>
        </p:txBody>
      </p:sp>
      <p:pic>
        <p:nvPicPr>
          <p:cNvPr id="5" name="Picture 4">
            <a:extLst>
              <a:ext uri="{FF2B5EF4-FFF2-40B4-BE49-F238E27FC236}">
                <a16:creationId xmlns:a16="http://schemas.microsoft.com/office/drawing/2014/main" id="{B1CE497E-6AEA-F77B-E4A3-05F1BF565058}"/>
              </a:ext>
            </a:extLst>
          </p:cNvPr>
          <p:cNvPicPr>
            <a:picLocks noChangeAspect="1"/>
          </p:cNvPicPr>
          <p:nvPr/>
        </p:nvPicPr>
        <p:blipFill>
          <a:blip r:embed="rId2"/>
          <a:stretch>
            <a:fillRect/>
          </a:stretch>
        </p:blipFill>
        <p:spPr>
          <a:xfrm>
            <a:off x="5883965" y="1690689"/>
            <a:ext cx="2790411" cy="4133941"/>
          </a:xfrm>
          <a:prstGeom prst="rect">
            <a:avLst/>
          </a:prstGeom>
        </p:spPr>
      </p:pic>
    </p:spTree>
    <p:extLst>
      <p:ext uri="{BB962C8B-B14F-4D97-AF65-F5344CB8AC3E}">
        <p14:creationId xmlns:p14="http://schemas.microsoft.com/office/powerpoint/2010/main" val="29727377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a:extLst>
              <a:ext uri="{FF2B5EF4-FFF2-40B4-BE49-F238E27FC236}">
                <a16:creationId xmlns:a16="http://schemas.microsoft.com/office/drawing/2014/main" id="{35ED1C54-7D8A-1ACA-1901-37E39F540B1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3073400"/>
            <a:ext cx="9144000" cy="711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7FDA51D-53DE-462E-C759-788C0EF8BDB1}"/>
              </a:ext>
            </a:extLst>
          </p:cNvPr>
          <p:cNvSpPr txBox="1"/>
          <p:nvPr/>
        </p:nvSpPr>
        <p:spPr>
          <a:xfrm>
            <a:off x="0" y="6581001"/>
            <a:ext cx="5187895" cy="276999"/>
          </a:xfrm>
          <a:prstGeom prst="rect">
            <a:avLst/>
          </a:prstGeom>
          <a:noFill/>
        </p:spPr>
        <p:txBody>
          <a:bodyPr wrap="none" rtlCol="0">
            <a:spAutoFit/>
          </a:bodyPr>
          <a:lstStyle/>
          <a:p>
            <a:r>
              <a:rPr lang="en-US" sz="1200" dirty="0"/>
              <a:t>https://</a:t>
            </a:r>
            <a:r>
              <a:rPr lang="en-US" sz="1200" dirty="0" err="1"/>
              <a:t>towardsdatascience.com</a:t>
            </a:r>
            <a:r>
              <a:rPr lang="en-US" sz="1200" dirty="0"/>
              <a:t>/linear-regression-explained-in-r-924ced3c2969</a:t>
            </a:r>
          </a:p>
        </p:txBody>
      </p:sp>
    </p:spTree>
    <p:extLst>
      <p:ext uri="{BB962C8B-B14F-4D97-AF65-F5344CB8AC3E}">
        <p14:creationId xmlns:p14="http://schemas.microsoft.com/office/powerpoint/2010/main" val="18878706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598A1BE-64D4-F0D0-67CE-9696C1A20AD2}"/>
              </a:ext>
            </a:extLst>
          </p:cNvPr>
          <p:cNvGraphicFramePr>
            <a:graphicFrameLocks noGrp="1"/>
          </p:cNvGraphicFramePr>
          <p:nvPr>
            <p:extLst>
              <p:ext uri="{D42A27DB-BD31-4B8C-83A1-F6EECF244321}">
                <p14:modId xmlns:p14="http://schemas.microsoft.com/office/powerpoint/2010/main" val="2959548933"/>
              </p:ext>
            </p:extLst>
          </p:nvPr>
        </p:nvGraphicFramePr>
        <p:xfrm>
          <a:off x="161925" y="19289"/>
          <a:ext cx="8515350" cy="2025015"/>
        </p:xfrm>
        <a:graphic>
          <a:graphicData uri="http://schemas.openxmlformats.org/drawingml/2006/table">
            <a:tbl>
              <a:tblPr/>
              <a:tblGrid>
                <a:gridCol w="215900">
                  <a:extLst>
                    <a:ext uri="{9D8B030D-6E8A-4147-A177-3AD203B41FA5}">
                      <a16:colId xmlns:a16="http://schemas.microsoft.com/office/drawing/2014/main" val="3742082615"/>
                    </a:ext>
                  </a:extLst>
                </a:gridCol>
                <a:gridCol w="8299450">
                  <a:extLst>
                    <a:ext uri="{9D8B030D-6E8A-4147-A177-3AD203B41FA5}">
                      <a16:colId xmlns:a16="http://schemas.microsoft.com/office/drawing/2014/main" val="4048448630"/>
                    </a:ext>
                  </a:extLst>
                </a:gridCol>
              </a:tblGrid>
              <a:tr h="0">
                <a:tc>
                  <a:txBody>
                    <a:bodyPr/>
                    <a:lstStyle/>
                    <a:p>
                      <a:pPr algn="r" fontAlgn="t"/>
                      <a:endParaRPr lang="en-US">
                        <a:effectLst/>
                        <a:latin typeface="Courier New" panose="02070309020205020404" pitchFamily="49" charset="0"/>
                        <a:cs typeface="Courier New" panose="02070309020205020404" pitchFamily="49" charset="0"/>
                      </a:endParaRPr>
                    </a:p>
                  </a:txBody>
                  <a:tcPr marL="95250" marR="95250" marT="38100" marB="9525">
                    <a:lnL>
                      <a:noFill/>
                    </a:lnL>
                    <a:lnR>
                      <a:noFill/>
                    </a:lnR>
                    <a:lnT>
                      <a:noFill/>
                    </a:lnT>
                    <a:lnB>
                      <a:noFill/>
                    </a:lnB>
                  </a:tcPr>
                </a:tc>
                <a:tc>
                  <a:txBody>
                    <a:bodyPr/>
                    <a:lstStyle/>
                    <a:p>
                      <a:pPr algn="l" fontAlgn="t"/>
                      <a:endParaRPr lang="en-US" dirty="0">
                        <a:effectLst/>
                        <a:latin typeface="Courier New" panose="02070309020205020404" pitchFamily="49" charset="0"/>
                        <a:cs typeface="Courier New" panose="02070309020205020404" pitchFamily="49" charset="0"/>
                      </a:endParaRPr>
                    </a:p>
                  </a:txBody>
                  <a:tcPr marL="95250" marR="95250" marT="38100" marB="9525">
                    <a:lnL>
                      <a:noFill/>
                    </a:lnL>
                    <a:lnR>
                      <a:noFill/>
                    </a:lnR>
                    <a:lnT>
                      <a:noFill/>
                    </a:lnT>
                    <a:lnB>
                      <a:noFill/>
                    </a:lnB>
                  </a:tcPr>
                </a:tc>
                <a:extLst>
                  <a:ext uri="{0D108BD9-81ED-4DB2-BD59-A6C34878D82A}">
                    <a16:rowId xmlns:a16="http://schemas.microsoft.com/office/drawing/2014/main" val="1814234581"/>
                  </a:ext>
                </a:extLst>
              </a:tr>
              <a:tr h="0">
                <a:tc>
                  <a:txBody>
                    <a:bodyPr/>
                    <a:lstStyle/>
                    <a:p>
                      <a:pPr algn="r" fontAlgn="t"/>
                      <a:endParaRPr lang="en-US">
                        <a:effectLst/>
                        <a:latin typeface="Courier New" panose="02070309020205020404" pitchFamily="49" charset="0"/>
                        <a:cs typeface="Courier New" panose="02070309020205020404" pitchFamily="49" charset="0"/>
                      </a:endParaRPr>
                    </a:p>
                  </a:txBody>
                  <a:tcPr marL="95250" marR="95250" marT="9525" marB="9525">
                    <a:lnL>
                      <a:noFill/>
                    </a:lnL>
                    <a:lnR>
                      <a:noFill/>
                    </a:lnR>
                    <a:lnT>
                      <a:noFill/>
                    </a:lnT>
                    <a:lnB>
                      <a:noFill/>
                    </a:lnB>
                  </a:tcPr>
                </a:tc>
                <a:tc>
                  <a:txBody>
                    <a:bodyPr/>
                    <a:lstStyle/>
                    <a:p>
                      <a:pPr algn="l" fontAlgn="t"/>
                      <a:endParaRPr lang="en-US" dirty="0">
                        <a:effectLst/>
                        <a:latin typeface="Courier New" panose="02070309020205020404" pitchFamily="49" charset="0"/>
                        <a:cs typeface="Courier New" panose="02070309020205020404" pitchFamily="49" charset="0"/>
                      </a:endParaRPr>
                    </a:p>
                  </a:txBody>
                  <a:tcPr marL="95250" marR="95250" marT="9525" marB="9525">
                    <a:lnL>
                      <a:noFill/>
                    </a:lnL>
                    <a:lnR>
                      <a:noFill/>
                    </a:lnR>
                    <a:lnT>
                      <a:noFill/>
                    </a:lnT>
                    <a:lnB>
                      <a:noFill/>
                    </a:lnB>
                  </a:tcPr>
                </a:tc>
                <a:extLst>
                  <a:ext uri="{0D108BD9-81ED-4DB2-BD59-A6C34878D82A}">
                    <a16:rowId xmlns:a16="http://schemas.microsoft.com/office/drawing/2014/main" val="1778686143"/>
                  </a:ext>
                </a:extLst>
              </a:tr>
              <a:tr h="0">
                <a:tc>
                  <a:txBody>
                    <a:bodyPr/>
                    <a:lstStyle/>
                    <a:p>
                      <a:pPr algn="r" fontAlgn="t"/>
                      <a:endParaRPr lang="en-US">
                        <a:effectLst/>
                        <a:latin typeface="Courier New" panose="02070309020205020404" pitchFamily="49" charset="0"/>
                        <a:cs typeface="Courier New" panose="02070309020205020404" pitchFamily="49" charset="0"/>
                      </a:endParaRPr>
                    </a:p>
                  </a:txBody>
                  <a:tcPr marL="95250" marR="95250" marT="9525" marB="9525">
                    <a:lnL>
                      <a:noFill/>
                    </a:lnL>
                    <a:lnR>
                      <a:noFill/>
                    </a:lnR>
                    <a:lnT>
                      <a:noFill/>
                    </a:lnT>
                    <a:lnB>
                      <a:noFill/>
                    </a:lnB>
                  </a:tcPr>
                </a:tc>
                <a:tc>
                  <a:txBody>
                    <a:bodyPr/>
                    <a:lstStyle/>
                    <a:p>
                      <a:pPr algn="l" fontAlgn="t"/>
                      <a:r>
                        <a:rPr lang="en-US" dirty="0">
                          <a:effectLst/>
                          <a:latin typeface="Courier New" panose="02070309020205020404" pitchFamily="49" charset="0"/>
                          <a:cs typeface="Courier New" panose="02070309020205020404" pitchFamily="49" charset="0"/>
                        </a:rPr>
                        <a:t>plot(</a:t>
                      </a:r>
                      <a:r>
                        <a:rPr lang="en-US" dirty="0" err="1">
                          <a:solidFill>
                            <a:srgbClr val="24292E"/>
                          </a:solidFill>
                          <a:effectLst/>
                          <a:latin typeface="Courier New" panose="02070309020205020404" pitchFamily="49" charset="0"/>
                          <a:cs typeface="Courier New" panose="02070309020205020404" pitchFamily="49" charset="0"/>
                        </a:rPr>
                        <a:t>df</a:t>
                      </a:r>
                      <a:r>
                        <a:rPr lang="en-US" dirty="0" err="1">
                          <a:solidFill>
                            <a:srgbClr val="D73A49"/>
                          </a:solidFill>
                          <a:effectLst/>
                          <a:latin typeface="Courier New" panose="02070309020205020404" pitchFamily="49" charset="0"/>
                          <a:cs typeface="Courier New" panose="02070309020205020404" pitchFamily="49" charset="0"/>
                        </a:rPr>
                        <a:t>$</a:t>
                      </a:r>
                      <a:r>
                        <a:rPr lang="en-US" dirty="0" err="1">
                          <a:solidFill>
                            <a:srgbClr val="24292E"/>
                          </a:solidFill>
                          <a:effectLst/>
                          <a:latin typeface="Courier New" panose="02070309020205020404" pitchFamily="49" charset="0"/>
                          <a:cs typeface="Courier New" panose="02070309020205020404" pitchFamily="49" charset="0"/>
                        </a:rPr>
                        <a:t>Smoking</a:t>
                      </a:r>
                      <a:r>
                        <a:rPr lang="en-US" dirty="0">
                          <a:effectLst/>
                          <a:latin typeface="Courier New" panose="02070309020205020404" pitchFamily="49" charset="0"/>
                          <a:cs typeface="Courier New" panose="02070309020205020404" pitchFamily="49" charset="0"/>
                        </a:rPr>
                        <a:t>, </a:t>
                      </a:r>
                      <a:r>
                        <a:rPr lang="en-US" dirty="0" err="1">
                          <a:solidFill>
                            <a:srgbClr val="24292E"/>
                          </a:solidFill>
                          <a:effectLst/>
                          <a:latin typeface="Courier New" panose="02070309020205020404" pitchFamily="49" charset="0"/>
                          <a:cs typeface="Courier New" panose="02070309020205020404" pitchFamily="49" charset="0"/>
                        </a:rPr>
                        <a:t>df</a:t>
                      </a:r>
                      <a:r>
                        <a:rPr lang="en-US" dirty="0" err="1">
                          <a:solidFill>
                            <a:srgbClr val="D73A49"/>
                          </a:solidFill>
                          <a:effectLst/>
                          <a:latin typeface="Courier New" panose="02070309020205020404" pitchFamily="49" charset="0"/>
                          <a:cs typeface="Courier New" panose="02070309020205020404" pitchFamily="49" charset="0"/>
                        </a:rPr>
                        <a:t>$</a:t>
                      </a:r>
                      <a:r>
                        <a:rPr lang="en-US" dirty="0" err="1">
                          <a:solidFill>
                            <a:srgbClr val="24292E"/>
                          </a:solidFill>
                          <a:effectLst/>
                          <a:latin typeface="Courier New" panose="02070309020205020404" pitchFamily="49" charset="0"/>
                          <a:cs typeface="Courier New" panose="02070309020205020404" pitchFamily="49" charset="0"/>
                        </a:rPr>
                        <a:t>CHD</a:t>
                      </a:r>
                      <a:r>
                        <a:rPr lang="en-US" dirty="0">
                          <a:effectLst/>
                          <a:latin typeface="Courier New" panose="02070309020205020404" pitchFamily="49" charset="0"/>
                          <a:cs typeface="Courier New" panose="02070309020205020404" pitchFamily="49" charset="0"/>
                        </a:rPr>
                        <a:t>, </a:t>
                      </a:r>
                      <a:r>
                        <a:rPr lang="en-US" dirty="0" err="1">
                          <a:solidFill>
                            <a:srgbClr val="E36209"/>
                          </a:solidFill>
                          <a:effectLst/>
                          <a:latin typeface="Courier New" panose="02070309020205020404" pitchFamily="49" charset="0"/>
                          <a:cs typeface="Courier New" panose="02070309020205020404" pitchFamily="49" charset="0"/>
                        </a:rPr>
                        <a:t>xlab</a:t>
                      </a:r>
                      <a:r>
                        <a:rPr lang="en-US" dirty="0">
                          <a:solidFill>
                            <a:srgbClr val="D73A49"/>
                          </a:solidFill>
                          <a:effectLst/>
                          <a:latin typeface="Courier New" panose="02070309020205020404" pitchFamily="49" charset="0"/>
                          <a:cs typeface="Courier New" panose="02070309020205020404" pitchFamily="49" charset="0"/>
                        </a:rPr>
                        <a:t>=</a:t>
                      </a:r>
                      <a:r>
                        <a:rPr lang="en-US" dirty="0">
                          <a:solidFill>
                            <a:srgbClr val="032F62"/>
                          </a:solidFill>
                          <a:effectLst/>
                          <a:latin typeface="Courier New" panose="02070309020205020404" pitchFamily="49" charset="0"/>
                          <a:cs typeface="Courier New" panose="02070309020205020404" pitchFamily="49" charset="0"/>
                        </a:rPr>
                        <a:t>'Average </a:t>
                      </a:r>
                      <a:r>
                        <a:rPr lang="en-US" dirty="0" err="1">
                          <a:solidFill>
                            <a:srgbClr val="032F62"/>
                          </a:solidFill>
                          <a:effectLst/>
                          <a:latin typeface="Courier New" panose="02070309020205020404" pitchFamily="49" charset="0"/>
                          <a:cs typeface="Courier New" panose="02070309020205020404" pitchFamily="49" charset="0"/>
                        </a:rPr>
                        <a:t>Cigarrettes</a:t>
                      </a:r>
                      <a:r>
                        <a:rPr lang="en-US" dirty="0">
                          <a:solidFill>
                            <a:srgbClr val="032F62"/>
                          </a:solidFill>
                          <a:effectLst/>
                          <a:latin typeface="Courier New" panose="02070309020205020404" pitchFamily="49" charset="0"/>
                          <a:cs typeface="Courier New" panose="02070309020205020404" pitchFamily="49" charset="0"/>
                        </a:rPr>
                        <a:t> per Adult per Day'</a:t>
                      </a:r>
                      <a:r>
                        <a:rPr lang="en-US" dirty="0">
                          <a:effectLst/>
                          <a:latin typeface="Courier New" panose="02070309020205020404" pitchFamily="49" charset="0"/>
                          <a:cs typeface="Courier New" panose="02070309020205020404" pitchFamily="49" charset="0"/>
                        </a:rPr>
                        <a:t>, </a:t>
                      </a:r>
                      <a:r>
                        <a:rPr lang="en-US" dirty="0" err="1">
                          <a:solidFill>
                            <a:srgbClr val="E36209"/>
                          </a:solidFill>
                          <a:effectLst/>
                          <a:latin typeface="Courier New" panose="02070309020205020404" pitchFamily="49" charset="0"/>
                          <a:cs typeface="Courier New" panose="02070309020205020404" pitchFamily="49" charset="0"/>
                        </a:rPr>
                        <a:t>ylab</a:t>
                      </a:r>
                      <a:r>
                        <a:rPr lang="en-US" dirty="0">
                          <a:solidFill>
                            <a:srgbClr val="D73A49"/>
                          </a:solidFill>
                          <a:effectLst/>
                          <a:latin typeface="Courier New" panose="02070309020205020404" pitchFamily="49" charset="0"/>
                          <a:cs typeface="Courier New" panose="02070309020205020404" pitchFamily="49" charset="0"/>
                        </a:rPr>
                        <a:t>=</a:t>
                      </a:r>
                      <a:r>
                        <a:rPr lang="en-US" dirty="0">
                          <a:solidFill>
                            <a:srgbClr val="032F62"/>
                          </a:solidFill>
                          <a:effectLst/>
                          <a:latin typeface="Courier New" panose="02070309020205020404" pitchFamily="49" charset="0"/>
                          <a:cs typeface="Courier New" panose="02070309020205020404" pitchFamily="49" charset="0"/>
                        </a:rPr>
                        <a:t>"Coronary Heart Disease Mortality (per 10k)"</a:t>
                      </a:r>
                      <a:r>
                        <a:rPr lang="en-US" dirty="0">
                          <a:effectLst/>
                          <a:latin typeface="Courier New" panose="02070309020205020404" pitchFamily="49" charset="0"/>
                          <a:cs typeface="Courier New" panose="02070309020205020404" pitchFamily="49" charset="0"/>
                        </a:rPr>
                        <a:t>)</a:t>
                      </a:r>
                    </a:p>
                    <a:p>
                      <a:pPr algn="l" fontAlgn="t"/>
                      <a:endParaRPr lang="en-US" dirty="0">
                        <a:effectLst/>
                        <a:latin typeface="Courier New" panose="02070309020205020404" pitchFamily="49" charset="0"/>
                        <a:cs typeface="Courier New" panose="02070309020205020404" pitchFamily="49" charset="0"/>
                      </a:endParaRPr>
                    </a:p>
                  </a:txBody>
                  <a:tcPr marL="95250" marR="95250" marT="9525" marB="9525">
                    <a:lnL>
                      <a:noFill/>
                    </a:lnL>
                    <a:lnR>
                      <a:noFill/>
                    </a:lnR>
                    <a:lnT>
                      <a:noFill/>
                    </a:lnT>
                    <a:lnB>
                      <a:noFill/>
                    </a:lnB>
                  </a:tcPr>
                </a:tc>
                <a:extLst>
                  <a:ext uri="{0D108BD9-81ED-4DB2-BD59-A6C34878D82A}">
                    <a16:rowId xmlns:a16="http://schemas.microsoft.com/office/drawing/2014/main" val="676123478"/>
                  </a:ext>
                </a:extLst>
              </a:tr>
              <a:tr h="0">
                <a:tc>
                  <a:txBody>
                    <a:bodyPr/>
                    <a:lstStyle/>
                    <a:p>
                      <a:pPr algn="r" fontAlgn="t"/>
                      <a:endParaRPr lang="en-US">
                        <a:effectLst/>
                        <a:latin typeface="Courier New" panose="02070309020205020404" pitchFamily="49" charset="0"/>
                        <a:cs typeface="Courier New" panose="02070309020205020404" pitchFamily="49" charset="0"/>
                      </a:endParaRPr>
                    </a:p>
                  </a:txBody>
                  <a:tcPr marL="95250" marR="95250" marT="9525" marB="9525">
                    <a:lnL>
                      <a:noFill/>
                    </a:lnL>
                    <a:lnR>
                      <a:noFill/>
                    </a:lnR>
                    <a:lnT>
                      <a:noFill/>
                    </a:lnT>
                    <a:lnB>
                      <a:noFill/>
                    </a:lnB>
                  </a:tcPr>
                </a:tc>
                <a:tc>
                  <a:txBody>
                    <a:bodyPr/>
                    <a:lstStyle/>
                    <a:p>
                      <a:pPr algn="l" fontAlgn="t"/>
                      <a:r>
                        <a:rPr lang="en-US" dirty="0" err="1">
                          <a:effectLst/>
                          <a:latin typeface="Courier New" panose="02070309020205020404" pitchFamily="49" charset="0"/>
                          <a:cs typeface="Courier New" panose="02070309020205020404" pitchFamily="49" charset="0"/>
                        </a:rPr>
                        <a:t>abline</a:t>
                      </a:r>
                      <a:r>
                        <a:rPr lang="en-US" dirty="0">
                          <a:effectLst/>
                          <a:latin typeface="Courier New" panose="02070309020205020404" pitchFamily="49" charset="0"/>
                          <a:cs typeface="Courier New" panose="02070309020205020404" pitchFamily="49" charset="0"/>
                        </a:rPr>
                        <a:t>(</a:t>
                      </a:r>
                      <a:r>
                        <a:rPr lang="en-US" dirty="0" err="1">
                          <a:effectLst/>
                          <a:latin typeface="Courier New" panose="02070309020205020404" pitchFamily="49" charset="0"/>
                          <a:cs typeface="Courier New" panose="02070309020205020404" pitchFamily="49" charset="0"/>
                        </a:rPr>
                        <a:t>lm</a:t>
                      </a:r>
                      <a:r>
                        <a:rPr lang="en-US" dirty="0">
                          <a:effectLst/>
                          <a:latin typeface="Courier New" panose="02070309020205020404" pitchFamily="49" charset="0"/>
                          <a:cs typeface="Courier New" panose="02070309020205020404" pitchFamily="49" charset="0"/>
                        </a:rPr>
                        <a:t>(</a:t>
                      </a:r>
                      <a:r>
                        <a:rPr lang="en-US" dirty="0">
                          <a:solidFill>
                            <a:srgbClr val="E36209"/>
                          </a:solidFill>
                          <a:effectLst/>
                          <a:latin typeface="Courier New" panose="02070309020205020404" pitchFamily="49" charset="0"/>
                          <a:cs typeface="Courier New" panose="02070309020205020404" pitchFamily="49" charset="0"/>
                        </a:rPr>
                        <a:t>data</a:t>
                      </a:r>
                      <a:r>
                        <a:rPr lang="en-US" dirty="0">
                          <a:solidFill>
                            <a:srgbClr val="D73A49"/>
                          </a:solidFill>
                          <a:effectLst/>
                          <a:latin typeface="Courier New" panose="02070309020205020404" pitchFamily="49" charset="0"/>
                          <a:cs typeface="Courier New" panose="02070309020205020404" pitchFamily="49" charset="0"/>
                        </a:rPr>
                        <a:t>=</a:t>
                      </a:r>
                      <a:r>
                        <a:rPr lang="en-US" dirty="0" err="1">
                          <a:solidFill>
                            <a:srgbClr val="24292E"/>
                          </a:solidFill>
                          <a:effectLst/>
                          <a:latin typeface="Courier New" panose="02070309020205020404" pitchFamily="49" charset="0"/>
                          <a:cs typeface="Courier New" panose="02070309020205020404" pitchFamily="49" charset="0"/>
                        </a:rPr>
                        <a:t>df</a:t>
                      </a:r>
                      <a:r>
                        <a:rPr lang="en-US" dirty="0">
                          <a:effectLst/>
                          <a:latin typeface="Courier New" panose="02070309020205020404" pitchFamily="49" charset="0"/>
                          <a:cs typeface="Courier New" panose="02070309020205020404" pitchFamily="49" charset="0"/>
                        </a:rPr>
                        <a:t>, </a:t>
                      </a:r>
                      <a:r>
                        <a:rPr lang="en-US" dirty="0">
                          <a:solidFill>
                            <a:srgbClr val="24292E"/>
                          </a:solidFill>
                          <a:effectLst/>
                          <a:latin typeface="Courier New" panose="02070309020205020404" pitchFamily="49" charset="0"/>
                          <a:cs typeface="Courier New" panose="02070309020205020404" pitchFamily="49" charset="0"/>
                        </a:rPr>
                        <a:t>CHD</a:t>
                      </a:r>
                      <a:r>
                        <a:rPr lang="en-US" dirty="0">
                          <a:effectLst/>
                          <a:latin typeface="Courier New" panose="02070309020205020404" pitchFamily="49" charset="0"/>
                          <a:cs typeface="Courier New" panose="02070309020205020404" pitchFamily="49" charset="0"/>
                        </a:rPr>
                        <a:t> </a:t>
                      </a:r>
                      <a:r>
                        <a:rPr lang="en-US" dirty="0">
                          <a:solidFill>
                            <a:srgbClr val="D73A49"/>
                          </a:solidFill>
                          <a:effectLst/>
                          <a:latin typeface="Courier New" panose="02070309020205020404" pitchFamily="49" charset="0"/>
                          <a:cs typeface="Courier New" panose="02070309020205020404" pitchFamily="49" charset="0"/>
                        </a:rPr>
                        <a:t>~</a:t>
                      </a:r>
                      <a:r>
                        <a:rPr lang="en-US" dirty="0">
                          <a:effectLst/>
                          <a:latin typeface="Courier New" panose="02070309020205020404" pitchFamily="49" charset="0"/>
                          <a:cs typeface="Courier New" panose="02070309020205020404" pitchFamily="49" charset="0"/>
                        </a:rPr>
                        <a:t> </a:t>
                      </a:r>
                      <a:r>
                        <a:rPr lang="en-US" dirty="0">
                          <a:solidFill>
                            <a:srgbClr val="24292E"/>
                          </a:solidFill>
                          <a:effectLst/>
                          <a:latin typeface="Courier New" panose="02070309020205020404" pitchFamily="49" charset="0"/>
                          <a:cs typeface="Courier New" panose="02070309020205020404" pitchFamily="49" charset="0"/>
                        </a:rPr>
                        <a:t>Smoking</a:t>
                      </a:r>
                      <a:r>
                        <a:rPr lang="en-US" dirty="0">
                          <a:effectLst/>
                          <a:latin typeface="Courier New" panose="02070309020205020404" pitchFamily="49" charset="0"/>
                          <a:cs typeface="Courier New" panose="02070309020205020404" pitchFamily="49" charset="0"/>
                        </a:rPr>
                        <a:t> ), </a:t>
                      </a:r>
                      <a:r>
                        <a:rPr lang="en-US" dirty="0">
                          <a:solidFill>
                            <a:srgbClr val="E36209"/>
                          </a:solidFill>
                          <a:effectLst/>
                          <a:latin typeface="Courier New" panose="02070309020205020404" pitchFamily="49" charset="0"/>
                          <a:cs typeface="Courier New" panose="02070309020205020404" pitchFamily="49" charset="0"/>
                        </a:rPr>
                        <a:t>col</a:t>
                      </a:r>
                      <a:r>
                        <a:rPr lang="en-US" dirty="0">
                          <a:solidFill>
                            <a:srgbClr val="D73A49"/>
                          </a:solidFill>
                          <a:effectLst/>
                          <a:latin typeface="Courier New" panose="02070309020205020404" pitchFamily="49" charset="0"/>
                          <a:cs typeface="Courier New" panose="02070309020205020404" pitchFamily="49" charset="0"/>
                        </a:rPr>
                        <a:t>=</a:t>
                      </a:r>
                      <a:r>
                        <a:rPr lang="en-US" dirty="0">
                          <a:solidFill>
                            <a:srgbClr val="032F62"/>
                          </a:solidFill>
                          <a:effectLst/>
                          <a:latin typeface="Courier New" panose="02070309020205020404" pitchFamily="49" charset="0"/>
                          <a:cs typeface="Courier New" panose="02070309020205020404" pitchFamily="49" charset="0"/>
                        </a:rPr>
                        <a:t>"red"</a:t>
                      </a:r>
                      <a:r>
                        <a:rPr lang="en-US" dirty="0">
                          <a:effectLst/>
                          <a:latin typeface="Courier New" panose="02070309020205020404" pitchFamily="49" charset="0"/>
                          <a:cs typeface="Courier New" panose="02070309020205020404" pitchFamily="49" charset="0"/>
                        </a:rPr>
                        <a:t>)</a:t>
                      </a:r>
                    </a:p>
                  </a:txBody>
                  <a:tcPr marL="95250" marR="95250" marT="9525" marB="9525">
                    <a:lnL>
                      <a:noFill/>
                    </a:lnL>
                    <a:lnR>
                      <a:noFill/>
                    </a:lnR>
                    <a:lnT>
                      <a:noFill/>
                    </a:lnT>
                    <a:lnB>
                      <a:noFill/>
                    </a:lnB>
                  </a:tcPr>
                </a:tc>
                <a:extLst>
                  <a:ext uri="{0D108BD9-81ED-4DB2-BD59-A6C34878D82A}">
                    <a16:rowId xmlns:a16="http://schemas.microsoft.com/office/drawing/2014/main" val="13004166"/>
                  </a:ext>
                </a:extLst>
              </a:tr>
            </a:tbl>
          </a:graphicData>
        </a:graphic>
      </p:graphicFrame>
      <p:pic>
        <p:nvPicPr>
          <p:cNvPr id="22530" name="Picture 2">
            <a:extLst>
              <a:ext uri="{FF2B5EF4-FFF2-40B4-BE49-F238E27FC236}">
                <a16:creationId xmlns:a16="http://schemas.microsoft.com/office/drawing/2014/main" id="{69313A1F-37E4-F3E4-EFA9-08AC1B84330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7200" y="2173366"/>
            <a:ext cx="8229600" cy="453199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8D849EB-DF4D-79D5-E3C6-10F430737D46}"/>
              </a:ext>
            </a:extLst>
          </p:cNvPr>
          <p:cNvSpPr txBox="1"/>
          <p:nvPr/>
        </p:nvSpPr>
        <p:spPr>
          <a:xfrm>
            <a:off x="0" y="6581001"/>
            <a:ext cx="5187895" cy="276999"/>
          </a:xfrm>
          <a:prstGeom prst="rect">
            <a:avLst/>
          </a:prstGeom>
          <a:noFill/>
        </p:spPr>
        <p:txBody>
          <a:bodyPr wrap="none" rtlCol="0">
            <a:spAutoFit/>
          </a:bodyPr>
          <a:lstStyle/>
          <a:p>
            <a:r>
              <a:rPr lang="en-US" sz="1200" dirty="0"/>
              <a:t>https://</a:t>
            </a:r>
            <a:r>
              <a:rPr lang="en-US" sz="1200" dirty="0" err="1"/>
              <a:t>towardsdatascience.com</a:t>
            </a:r>
            <a:r>
              <a:rPr lang="en-US" sz="1200" dirty="0"/>
              <a:t>/linear-regression-explained-in-r-924ced3c2969</a:t>
            </a:r>
          </a:p>
        </p:txBody>
      </p:sp>
    </p:spTree>
    <p:extLst>
      <p:ext uri="{BB962C8B-B14F-4D97-AF65-F5344CB8AC3E}">
        <p14:creationId xmlns:p14="http://schemas.microsoft.com/office/powerpoint/2010/main" val="25464913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83AA384-D5D4-2494-CBA7-D2761D7A6156}"/>
              </a:ext>
            </a:extLst>
          </p:cNvPr>
          <p:cNvGraphicFramePr>
            <a:graphicFrameLocks noGrp="1"/>
          </p:cNvGraphicFramePr>
          <p:nvPr>
            <p:extLst>
              <p:ext uri="{D42A27DB-BD31-4B8C-83A1-F6EECF244321}">
                <p14:modId xmlns:p14="http://schemas.microsoft.com/office/powerpoint/2010/main" val="1756667137"/>
              </p:ext>
            </p:extLst>
          </p:nvPr>
        </p:nvGraphicFramePr>
        <p:xfrm>
          <a:off x="161925" y="19289"/>
          <a:ext cx="8515350" cy="1202055"/>
        </p:xfrm>
        <a:graphic>
          <a:graphicData uri="http://schemas.openxmlformats.org/drawingml/2006/table">
            <a:tbl>
              <a:tblPr/>
              <a:tblGrid>
                <a:gridCol w="215900">
                  <a:extLst>
                    <a:ext uri="{9D8B030D-6E8A-4147-A177-3AD203B41FA5}">
                      <a16:colId xmlns:a16="http://schemas.microsoft.com/office/drawing/2014/main" val="3742082615"/>
                    </a:ext>
                  </a:extLst>
                </a:gridCol>
                <a:gridCol w="8299450">
                  <a:extLst>
                    <a:ext uri="{9D8B030D-6E8A-4147-A177-3AD203B41FA5}">
                      <a16:colId xmlns:a16="http://schemas.microsoft.com/office/drawing/2014/main" val="4048448630"/>
                    </a:ext>
                  </a:extLst>
                </a:gridCol>
              </a:tblGrid>
              <a:tr h="0">
                <a:tc>
                  <a:txBody>
                    <a:bodyPr/>
                    <a:lstStyle/>
                    <a:p>
                      <a:pPr algn="r" fontAlgn="t"/>
                      <a:endParaRPr lang="en-US">
                        <a:effectLst/>
                        <a:latin typeface="Courier New" panose="02070309020205020404" pitchFamily="49" charset="0"/>
                        <a:cs typeface="Courier New" panose="02070309020205020404" pitchFamily="49" charset="0"/>
                      </a:endParaRPr>
                    </a:p>
                  </a:txBody>
                  <a:tcPr marL="95250" marR="95250" marT="38100" marB="9525">
                    <a:lnL>
                      <a:noFill/>
                    </a:lnL>
                    <a:lnR>
                      <a:noFill/>
                    </a:lnR>
                    <a:lnT>
                      <a:noFill/>
                    </a:lnT>
                    <a:lnB>
                      <a:noFill/>
                    </a:lnB>
                  </a:tcPr>
                </a:tc>
                <a:tc>
                  <a:txBody>
                    <a:bodyPr/>
                    <a:lstStyle/>
                    <a:p>
                      <a:pPr algn="l" fontAlgn="t"/>
                      <a:endParaRPr lang="en-US" dirty="0">
                        <a:effectLst/>
                        <a:latin typeface="Courier New" panose="02070309020205020404" pitchFamily="49" charset="0"/>
                        <a:cs typeface="Courier New" panose="02070309020205020404" pitchFamily="49" charset="0"/>
                      </a:endParaRPr>
                    </a:p>
                  </a:txBody>
                  <a:tcPr marL="95250" marR="95250" marT="38100" marB="9525">
                    <a:lnL>
                      <a:noFill/>
                    </a:lnL>
                    <a:lnR>
                      <a:noFill/>
                    </a:lnR>
                    <a:lnT>
                      <a:noFill/>
                    </a:lnT>
                    <a:lnB>
                      <a:noFill/>
                    </a:lnB>
                  </a:tcPr>
                </a:tc>
                <a:extLst>
                  <a:ext uri="{0D108BD9-81ED-4DB2-BD59-A6C34878D82A}">
                    <a16:rowId xmlns:a16="http://schemas.microsoft.com/office/drawing/2014/main" val="1814234581"/>
                  </a:ext>
                </a:extLst>
              </a:tr>
              <a:tr h="0">
                <a:tc>
                  <a:txBody>
                    <a:bodyPr/>
                    <a:lstStyle/>
                    <a:p>
                      <a:pPr algn="r" fontAlgn="t"/>
                      <a:endParaRPr lang="en-US">
                        <a:effectLst/>
                        <a:latin typeface="Courier New" panose="02070309020205020404" pitchFamily="49" charset="0"/>
                        <a:cs typeface="Courier New" panose="02070309020205020404" pitchFamily="49" charset="0"/>
                      </a:endParaRPr>
                    </a:p>
                  </a:txBody>
                  <a:tcPr marL="95250" marR="95250" marT="9525" marB="9525">
                    <a:lnL>
                      <a:noFill/>
                    </a:lnL>
                    <a:lnR>
                      <a:noFill/>
                    </a:lnR>
                    <a:lnT>
                      <a:noFill/>
                    </a:lnT>
                    <a:lnB>
                      <a:noFill/>
                    </a:lnB>
                  </a:tcPr>
                </a:tc>
                <a:tc>
                  <a:txBody>
                    <a:bodyPr/>
                    <a:lstStyle/>
                    <a:p>
                      <a:pPr algn="l" fontAlgn="t"/>
                      <a:endParaRPr lang="en-US" dirty="0">
                        <a:effectLst/>
                        <a:latin typeface="Courier New" panose="02070309020205020404" pitchFamily="49" charset="0"/>
                        <a:cs typeface="Courier New" panose="02070309020205020404" pitchFamily="49" charset="0"/>
                      </a:endParaRPr>
                    </a:p>
                  </a:txBody>
                  <a:tcPr marL="95250" marR="95250" marT="9525" marB="9525">
                    <a:lnL>
                      <a:noFill/>
                    </a:lnL>
                    <a:lnR>
                      <a:noFill/>
                    </a:lnR>
                    <a:lnT>
                      <a:noFill/>
                    </a:lnT>
                    <a:lnB>
                      <a:noFill/>
                    </a:lnB>
                  </a:tcPr>
                </a:tc>
                <a:extLst>
                  <a:ext uri="{0D108BD9-81ED-4DB2-BD59-A6C34878D82A}">
                    <a16:rowId xmlns:a16="http://schemas.microsoft.com/office/drawing/2014/main" val="1778686143"/>
                  </a:ext>
                </a:extLst>
              </a:tr>
              <a:tr h="0">
                <a:tc>
                  <a:txBody>
                    <a:bodyPr/>
                    <a:lstStyle/>
                    <a:p>
                      <a:pPr algn="r" fontAlgn="t"/>
                      <a:endParaRPr lang="en-US">
                        <a:effectLst/>
                        <a:latin typeface="Courier New" panose="02070309020205020404" pitchFamily="49" charset="0"/>
                        <a:cs typeface="Courier New" panose="02070309020205020404" pitchFamily="49" charset="0"/>
                      </a:endParaRPr>
                    </a:p>
                  </a:txBody>
                  <a:tcPr marL="95250" marR="95250" marT="9525" marB="9525">
                    <a:lnL>
                      <a:noFill/>
                    </a:lnL>
                    <a:lnR>
                      <a:noFill/>
                    </a:lnR>
                    <a:lnT>
                      <a:noFill/>
                    </a:lnT>
                    <a:lnB>
                      <a:noFill/>
                    </a:lnB>
                  </a:tcPr>
                </a:tc>
                <a:tc>
                  <a:txBody>
                    <a:bodyPr/>
                    <a:lstStyle/>
                    <a:p>
                      <a:pPr algn="l" fontAlgn="t"/>
                      <a:endParaRPr lang="en-US" dirty="0">
                        <a:effectLst/>
                        <a:latin typeface="Courier New" panose="02070309020205020404" pitchFamily="49" charset="0"/>
                        <a:cs typeface="Courier New" panose="02070309020205020404" pitchFamily="49" charset="0"/>
                      </a:endParaRPr>
                    </a:p>
                  </a:txBody>
                  <a:tcPr marL="95250" marR="95250" marT="9525" marB="9525">
                    <a:lnL>
                      <a:noFill/>
                    </a:lnL>
                    <a:lnR>
                      <a:noFill/>
                    </a:lnR>
                    <a:lnT>
                      <a:noFill/>
                    </a:lnT>
                    <a:lnB>
                      <a:noFill/>
                    </a:lnB>
                  </a:tcPr>
                </a:tc>
                <a:extLst>
                  <a:ext uri="{0D108BD9-81ED-4DB2-BD59-A6C34878D82A}">
                    <a16:rowId xmlns:a16="http://schemas.microsoft.com/office/drawing/2014/main" val="676123478"/>
                  </a:ext>
                </a:extLst>
              </a:tr>
              <a:tr h="0">
                <a:tc>
                  <a:txBody>
                    <a:bodyPr/>
                    <a:lstStyle/>
                    <a:p>
                      <a:pPr algn="r" fontAlgn="t"/>
                      <a:endParaRPr lang="en-US">
                        <a:effectLst/>
                        <a:latin typeface="Courier New" panose="02070309020205020404" pitchFamily="49" charset="0"/>
                        <a:cs typeface="Courier New" panose="02070309020205020404" pitchFamily="49" charset="0"/>
                      </a:endParaRPr>
                    </a:p>
                  </a:txBody>
                  <a:tcPr marL="95250" marR="95250" marT="9525" marB="9525">
                    <a:lnL>
                      <a:noFill/>
                    </a:lnL>
                    <a:lnR>
                      <a:noFill/>
                    </a:lnR>
                    <a:lnT>
                      <a:noFill/>
                    </a:lnT>
                    <a:lnB>
                      <a:noFill/>
                    </a:lnB>
                  </a:tcPr>
                </a:tc>
                <a:tc>
                  <a:txBody>
                    <a:bodyPr/>
                    <a:lstStyle/>
                    <a:p>
                      <a:pPr algn="l" fontAlgn="t"/>
                      <a:endParaRPr lang="en-US" dirty="0">
                        <a:effectLst/>
                        <a:latin typeface="Courier New" panose="02070309020205020404" pitchFamily="49" charset="0"/>
                        <a:cs typeface="Courier New" panose="02070309020205020404" pitchFamily="49" charset="0"/>
                      </a:endParaRPr>
                    </a:p>
                  </a:txBody>
                  <a:tcPr marL="95250" marR="95250" marT="9525" marB="9525">
                    <a:lnL>
                      <a:noFill/>
                    </a:lnL>
                    <a:lnR>
                      <a:noFill/>
                    </a:lnR>
                    <a:lnT>
                      <a:noFill/>
                    </a:lnT>
                    <a:lnB>
                      <a:noFill/>
                    </a:lnB>
                  </a:tcPr>
                </a:tc>
                <a:extLst>
                  <a:ext uri="{0D108BD9-81ED-4DB2-BD59-A6C34878D82A}">
                    <a16:rowId xmlns:a16="http://schemas.microsoft.com/office/drawing/2014/main" val="13004166"/>
                  </a:ext>
                </a:extLst>
              </a:tr>
            </a:tbl>
          </a:graphicData>
        </a:graphic>
      </p:graphicFrame>
      <p:sp>
        <p:nvSpPr>
          <p:cNvPr id="3" name="TextBox 2">
            <a:extLst>
              <a:ext uri="{FF2B5EF4-FFF2-40B4-BE49-F238E27FC236}">
                <a16:creationId xmlns:a16="http://schemas.microsoft.com/office/drawing/2014/main" id="{7821F486-8F81-488D-9014-2267E27395E7}"/>
              </a:ext>
            </a:extLst>
          </p:cNvPr>
          <p:cNvSpPr txBox="1"/>
          <p:nvPr/>
        </p:nvSpPr>
        <p:spPr>
          <a:xfrm>
            <a:off x="0" y="6581001"/>
            <a:ext cx="5187895" cy="276999"/>
          </a:xfrm>
          <a:prstGeom prst="rect">
            <a:avLst/>
          </a:prstGeom>
          <a:noFill/>
        </p:spPr>
        <p:txBody>
          <a:bodyPr wrap="none" rtlCol="0">
            <a:spAutoFit/>
          </a:bodyPr>
          <a:lstStyle/>
          <a:p>
            <a:r>
              <a:rPr lang="en-US" sz="1200" dirty="0"/>
              <a:t>https://</a:t>
            </a:r>
            <a:r>
              <a:rPr lang="en-US" sz="1200" dirty="0" err="1"/>
              <a:t>towardsdatascience.com</a:t>
            </a:r>
            <a:r>
              <a:rPr lang="en-US" sz="1200" dirty="0"/>
              <a:t>/linear-regression-explained-in-r-924ced3c2969</a:t>
            </a:r>
          </a:p>
        </p:txBody>
      </p:sp>
      <p:pic>
        <p:nvPicPr>
          <p:cNvPr id="5" name="Picture 4">
            <a:extLst>
              <a:ext uri="{FF2B5EF4-FFF2-40B4-BE49-F238E27FC236}">
                <a16:creationId xmlns:a16="http://schemas.microsoft.com/office/drawing/2014/main" id="{74500879-2785-6587-6572-749E3179B304}"/>
              </a:ext>
            </a:extLst>
          </p:cNvPr>
          <p:cNvPicPr>
            <a:picLocks noChangeAspect="1"/>
          </p:cNvPicPr>
          <p:nvPr/>
        </p:nvPicPr>
        <p:blipFill>
          <a:blip r:embed="rId3"/>
          <a:stretch>
            <a:fillRect/>
          </a:stretch>
        </p:blipFill>
        <p:spPr>
          <a:xfrm>
            <a:off x="161925" y="768715"/>
            <a:ext cx="6948002" cy="5982623"/>
          </a:xfrm>
          <a:prstGeom prst="rect">
            <a:avLst/>
          </a:prstGeom>
        </p:spPr>
      </p:pic>
      <p:pic>
        <p:nvPicPr>
          <p:cNvPr id="7" name="Picture 2">
            <a:extLst>
              <a:ext uri="{FF2B5EF4-FFF2-40B4-BE49-F238E27FC236}">
                <a16:creationId xmlns:a16="http://schemas.microsoft.com/office/drawing/2014/main" id="{C9DFC83F-A34F-8BAF-1372-CBF47DCDF411}"/>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4839283" y="106662"/>
            <a:ext cx="4142792" cy="526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95742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F54E22-EE85-80B5-E5B0-1894685707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304" y="440335"/>
            <a:ext cx="8943392" cy="5675404"/>
          </a:xfrm>
          <a:prstGeom prst="rect">
            <a:avLst/>
          </a:prstGeom>
        </p:spPr>
      </p:pic>
      <p:sp>
        <p:nvSpPr>
          <p:cNvPr id="3" name="TextBox 2">
            <a:extLst>
              <a:ext uri="{FF2B5EF4-FFF2-40B4-BE49-F238E27FC236}">
                <a16:creationId xmlns:a16="http://schemas.microsoft.com/office/drawing/2014/main" id="{C1C69197-FFA9-7EA2-C394-AC74ED07A24D}"/>
              </a:ext>
            </a:extLst>
          </p:cNvPr>
          <p:cNvSpPr txBox="1"/>
          <p:nvPr/>
        </p:nvSpPr>
        <p:spPr>
          <a:xfrm>
            <a:off x="313719" y="6094499"/>
            <a:ext cx="8516562" cy="646331"/>
          </a:xfrm>
          <a:prstGeom prst="rect">
            <a:avLst/>
          </a:prstGeom>
          <a:noFill/>
        </p:spPr>
        <p:txBody>
          <a:bodyPr wrap="none" rtlCol="0">
            <a:spAutoFit/>
          </a:bodyPr>
          <a:lstStyle/>
          <a:p>
            <a:r>
              <a:rPr lang="en-US" sz="3600" dirty="0">
                <a:solidFill>
                  <a:srgbClr val="FF0000"/>
                </a:solidFill>
              </a:rPr>
              <a:t>Simulated data – same as in your lab manual</a:t>
            </a:r>
          </a:p>
        </p:txBody>
      </p:sp>
    </p:spTree>
    <p:extLst>
      <p:ext uri="{BB962C8B-B14F-4D97-AF65-F5344CB8AC3E}">
        <p14:creationId xmlns:p14="http://schemas.microsoft.com/office/powerpoint/2010/main" val="39063376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B2EF802-9A9E-9813-260C-4924B1337CAA}"/>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BFE60722-D94E-4F70-E5E1-6E82D540298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5800" y="1709482"/>
            <a:ext cx="7772400" cy="3576189"/>
          </a:xfrm>
          <a:prstGeom prst="rect">
            <a:avLst/>
          </a:prstGeom>
        </p:spPr>
      </p:pic>
      <p:pic>
        <p:nvPicPr>
          <p:cNvPr id="5" name="Picture 4">
            <a:extLst>
              <a:ext uri="{FF2B5EF4-FFF2-40B4-BE49-F238E27FC236}">
                <a16:creationId xmlns:a16="http://schemas.microsoft.com/office/drawing/2014/main" id="{3C8287FE-FC2B-157E-9BDC-2472E6C95BA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14400" y="5285671"/>
            <a:ext cx="7543800" cy="887506"/>
          </a:xfrm>
          <a:prstGeom prst="rect">
            <a:avLst/>
          </a:prstGeom>
        </p:spPr>
      </p:pic>
      <p:sp>
        <p:nvSpPr>
          <p:cNvPr id="6" name="TextBox 5">
            <a:extLst>
              <a:ext uri="{FF2B5EF4-FFF2-40B4-BE49-F238E27FC236}">
                <a16:creationId xmlns:a16="http://schemas.microsoft.com/office/drawing/2014/main" id="{AB044A8E-0193-180F-78A2-040DB2FB4846}"/>
              </a:ext>
            </a:extLst>
          </p:cNvPr>
          <p:cNvSpPr txBox="1"/>
          <p:nvPr/>
        </p:nvSpPr>
        <p:spPr>
          <a:xfrm>
            <a:off x="429208" y="509153"/>
            <a:ext cx="7772400" cy="1200329"/>
          </a:xfrm>
          <a:prstGeom prst="rect">
            <a:avLst/>
          </a:prstGeom>
          <a:noFill/>
        </p:spPr>
        <p:txBody>
          <a:bodyPr wrap="square" rtlCol="0">
            <a:spAutoFit/>
          </a:bodyPr>
          <a:lstStyle/>
          <a:p>
            <a:r>
              <a:rPr lang="en-US" sz="3600" dirty="0">
                <a:solidFill>
                  <a:srgbClr val="FF0000"/>
                </a:solidFill>
              </a:rPr>
              <a:t>Linear regression assumptions – from your lab manual </a:t>
            </a:r>
          </a:p>
        </p:txBody>
      </p:sp>
    </p:spTree>
    <p:extLst>
      <p:ext uri="{BB962C8B-B14F-4D97-AF65-F5344CB8AC3E}">
        <p14:creationId xmlns:p14="http://schemas.microsoft.com/office/powerpoint/2010/main" val="21078422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2E2E04FC-7875-D29A-2FE9-79638DD499D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135086" y="2694503"/>
            <a:ext cx="5829300" cy="416349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8B16A7-D39E-474D-9C2C-61C95D46EC75}"/>
              </a:ext>
            </a:extLst>
          </p:cNvPr>
          <p:cNvSpPr txBox="1"/>
          <p:nvPr/>
        </p:nvSpPr>
        <p:spPr>
          <a:xfrm>
            <a:off x="179614" y="180185"/>
            <a:ext cx="8964386" cy="4031873"/>
          </a:xfrm>
          <a:prstGeom prst="rect">
            <a:avLst/>
          </a:prstGeom>
          <a:noFill/>
        </p:spPr>
        <p:txBody>
          <a:bodyPr wrap="square">
            <a:spAutoFit/>
          </a:bodyPr>
          <a:lstStyle/>
          <a:p>
            <a:pPr algn="l"/>
            <a:r>
              <a:rPr lang="en-US" sz="3200" b="1" i="0" dirty="0">
                <a:solidFill>
                  <a:srgbClr val="FF0000"/>
                </a:solidFill>
                <a:effectLst/>
                <a:latin typeface="ui-sans-serif"/>
              </a:rPr>
              <a:t>Assumption 1: LINEARITY</a:t>
            </a:r>
          </a:p>
          <a:p>
            <a:pPr algn="l">
              <a:buFont typeface="Arial" panose="020B0604020202020204" pitchFamily="34" charset="0"/>
              <a:buChar char="•"/>
            </a:pPr>
            <a:r>
              <a:rPr lang="en-US" sz="2800" b="0" i="0" dirty="0">
                <a:solidFill>
                  <a:srgbClr val="FF0000"/>
                </a:solidFill>
                <a:effectLst/>
                <a:latin typeface="ui-sans-serif"/>
              </a:rPr>
              <a:t>Foundation of linear regression</a:t>
            </a:r>
          </a:p>
          <a:p>
            <a:pPr algn="l">
              <a:buFont typeface="Arial" panose="020B0604020202020204" pitchFamily="34" charset="0"/>
              <a:buChar char="•"/>
            </a:pPr>
            <a:r>
              <a:rPr lang="en-US" sz="2800" b="0" i="0" dirty="0">
                <a:solidFill>
                  <a:srgbClr val="FF0000"/>
                </a:solidFill>
                <a:effectLst/>
                <a:latin typeface="ui-sans-serif"/>
              </a:rPr>
              <a:t>Relationship between variables should be linear</a:t>
            </a:r>
          </a:p>
          <a:p>
            <a:pPr algn="l">
              <a:buFont typeface="Arial" panose="020B0604020202020204" pitchFamily="34" charset="0"/>
              <a:buChar char="•"/>
            </a:pPr>
            <a:r>
              <a:rPr lang="en-US" sz="2800" b="0" i="0" dirty="0">
                <a:solidFill>
                  <a:srgbClr val="FF0000"/>
                </a:solidFill>
                <a:effectLst/>
                <a:latin typeface="ui-sans-serif"/>
              </a:rPr>
              <a:t>Visualized using scatter plot</a:t>
            </a:r>
          </a:p>
          <a:p>
            <a:pPr algn="l">
              <a:buFont typeface="Arial" panose="020B0604020202020204" pitchFamily="34" charset="0"/>
              <a:buChar char="•"/>
            </a:pPr>
            <a:r>
              <a:rPr lang="en-US" sz="2800" b="0" i="0" dirty="0">
                <a:solidFill>
                  <a:srgbClr val="FF0000"/>
                </a:solidFill>
                <a:effectLst/>
                <a:latin typeface="ui-sans-serif"/>
              </a:rPr>
              <a:t>If not linear, may need:</a:t>
            </a:r>
          </a:p>
          <a:p>
            <a:pPr marL="742950" lvl="1" indent="-285750" algn="l">
              <a:buFont typeface="Arial" panose="020B0604020202020204" pitchFamily="34" charset="0"/>
              <a:buChar char="•"/>
            </a:pPr>
            <a:r>
              <a:rPr lang="en-US" sz="2800" b="0" i="0" dirty="0">
                <a:solidFill>
                  <a:srgbClr val="FF0000"/>
                </a:solidFill>
                <a:effectLst/>
                <a:latin typeface="ui-sans-serif"/>
              </a:rPr>
              <a:t>Data transformations</a:t>
            </a:r>
          </a:p>
          <a:p>
            <a:pPr marL="742950" lvl="1" indent="-285750" algn="l">
              <a:buFont typeface="Arial" panose="020B0604020202020204" pitchFamily="34" charset="0"/>
              <a:buChar char="•"/>
            </a:pPr>
            <a:r>
              <a:rPr lang="en-US" sz="2800" b="0" i="0" dirty="0">
                <a:solidFill>
                  <a:srgbClr val="FF0000"/>
                </a:solidFill>
                <a:effectLst/>
                <a:latin typeface="ui-sans-serif"/>
              </a:rPr>
              <a:t>Non-linear models</a:t>
            </a:r>
          </a:p>
          <a:p>
            <a:br>
              <a:rPr lang="en-US" sz="2800" dirty="0">
                <a:solidFill>
                  <a:srgbClr val="FF0000"/>
                </a:solidFill>
              </a:rPr>
            </a:br>
            <a:endParaRPr lang="en-US" sz="2800" dirty="0">
              <a:solidFill>
                <a:srgbClr val="FF0000"/>
              </a:solidFill>
            </a:endParaRPr>
          </a:p>
        </p:txBody>
      </p:sp>
    </p:spTree>
    <p:extLst>
      <p:ext uri="{BB962C8B-B14F-4D97-AF65-F5344CB8AC3E}">
        <p14:creationId xmlns:p14="http://schemas.microsoft.com/office/powerpoint/2010/main" val="1050618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nterspersing">
            <a:extLst>
              <a:ext uri="{FF2B5EF4-FFF2-40B4-BE49-F238E27FC236}">
                <a16:creationId xmlns:a16="http://schemas.microsoft.com/office/drawing/2014/main" id="{FAD2AD11-EA46-C4F7-2454-5BF6AED2A96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343400" y="2443489"/>
            <a:ext cx="4800600" cy="41957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12418E8-B6DE-A43F-68F1-E92ED587A740}"/>
              </a:ext>
            </a:extLst>
          </p:cNvPr>
          <p:cNvSpPr txBox="1"/>
          <p:nvPr/>
        </p:nvSpPr>
        <p:spPr>
          <a:xfrm>
            <a:off x="7630092" y="2258823"/>
            <a:ext cx="1499128" cy="369332"/>
          </a:xfrm>
          <a:prstGeom prst="rect">
            <a:avLst/>
          </a:prstGeom>
          <a:noFill/>
        </p:spPr>
        <p:txBody>
          <a:bodyPr wrap="none" rtlCol="0">
            <a:spAutoFit/>
          </a:bodyPr>
          <a:lstStyle/>
          <a:p>
            <a:r>
              <a:rPr lang="en-US" dirty="0" err="1"/>
              <a:t>Hurlbert</a:t>
            </a:r>
            <a:r>
              <a:rPr lang="en-US" dirty="0"/>
              <a:t> 1984</a:t>
            </a:r>
          </a:p>
        </p:txBody>
      </p:sp>
      <p:sp>
        <p:nvSpPr>
          <p:cNvPr id="3" name="TextBox 2">
            <a:extLst>
              <a:ext uri="{FF2B5EF4-FFF2-40B4-BE49-F238E27FC236}">
                <a16:creationId xmlns:a16="http://schemas.microsoft.com/office/drawing/2014/main" id="{C9D6B90C-334C-3A9F-4601-BC48FA16E458}"/>
              </a:ext>
            </a:extLst>
          </p:cNvPr>
          <p:cNvSpPr txBox="1"/>
          <p:nvPr/>
        </p:nvSpPr>
        <p:spPr>
          <a:xfrm>
            <a:off x="14780" y="36111"/>
            <a:ext cx="8392884" cy="3970318"/>
          </a:xfrm>
          <a:prstGeom prst="rect">
            <a:avLst/>
          </a:prstGeom>
          <a:noFill/>
        </p:spPr>
        <p:txBody>
          <a:bodyPr wrap="square">
            <a:spAutoFit/>
          </a:bodyPr>
          <a:lstStyle/>
          <a:p>
            <a:r>
              <a:rPr lang="en-US" sz="2800" b="1" i="0" dirty="0">
                <a:solidFill>
                  <a:srgbClr val="FF0000"/>
                </a:solidFill>
                <a:effectLst/>
                <a:latin typeface="ui-sans-serif"/>
              </a:rPr>
              <a:t>Assumption 2: INDEPENDENCE</a:t>
            </a:r>
          </a:p>
          <a:p>
            <a:pPr marL="177800" marR="0" lvl="0" indent="-177800" algn="l" defTabSz="4572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sz="2800" b="0" i="0" u="none" strike="noStrike" kern="1200" cap="none" spc="0" normalizeH="0" baseline="0" noProof="0" dirty="0">
                <a:ln>
                  <a:noFill/>
                </a:ln>
                <a:solidFill>
                  <a:srgbClr val="FF0000"/>
                </a:solidFill>
                <a:effectLst/>
                <a:uLnTx/>
                <a:uFillTx/>
                <a:latin typeface="ui-sans-serif"/>
                <a:ea typeface="+mn-ea"/>
                <a:cs typeface="+mn-cs"/>
              </a:rPr>
              <a:t>Each observation must be independent of others</a:t>
            </a:r>
          </a:p>
          <a:p>
            <a:pPr algn="l">
              <a:buFont typeface="Arial" panose="020B0604020202020204" pitchFamily="34" charset="0"/>
              <a:buChar char="•"/>
            </a:pPr>
            <a:r>
              <a:rPr lang="en-US" sz="2800" b="0" i="0" dirty="0">
                <a:solidFill>
                  <a:srgbClr val="FF0000"/>
                </a:solidFill>
                <a:effectLst/>
                <a:latin typeface="ui-sans-serif"/>
              </a:rPr>
              <a:t>Requires domain knowledge to validate</a:t>
            </a:r>
          </a:p>
          <a:p>
            <a:pPr algn="l">
              <a:buFont typeface="Arial" panose="020B0604020202020204" pitchFamily="34" charset="0"/>
              <a:buChar char="•"/>
            </a:pPr>
            <a:r>
              <a:rPr lang="en-US" sz="2800" b="0" i="0" dirty="0">
                <a:solidFill>
                  <a:srgbClr val="FF0000"/>
                </a:solidFill>
                <a:effectLst/>
                <a:latin typeface="ui-sans-serif"/>
              </a:rPr>
              <a:t>Often violated in time-series data</a:t>
            </a:r>
          </a:p>
          <a:p>
            <a:pPr algn="l">
              <a:buFont typeface="Arial" panose="020B0604020202020204" pitchFamily="34" charset="0"/>
              <a:buChar char="•"/>
            </a:pPr>
            <a:r>
              <a:rPr lang="en-US" sz="2800" b="0" i="0" dirty="0">
                <a:solidFill>
                  <a:srgbClr val="FF0000"/>
                </a:solidFill>
                <a:effectLst/>
                <a:latin typeface="ui-sans-serif"/>
              </a:rPr>
              <a:t>If violated, may need:</a:t>
            </a:r>
          </a:p>
          <a:p>
            <a:pPr marL="742950" lvl="1" indent="-285750" algn="l">
              <a:buFont typeface="Arial" panose="020B0604020202020204" pitchFamily="34" charset="0"/>
              <a:buChar char="•"/>
            </a:pPr>
            <a:r>
              <a:rPr lang="en-US" sz="2800" b="0" i="0" dirty="0">
                <a:solidFill>
                  <a:srgbClr val="FF0000"/>
                </a:solidFill>
                <a:effectLst/>
                <a:latin typeface="ui-sans-serif"/>
              </a:rPr>
              <a:t>Autoregressive models</a:t>
            </a:r>
          </a:p>
          <a:p>
            <a:pPr marL="742950" lvl="1" indent="-285750" algn="l">
              <a:buFont typeface="Arial" panose="020B0604020202020204" pitchFamily="34" charset="0"/>
              <a:buChar char="•"/>
            </a:pPr>
            <a:r>
              <a:rPr lang="en-US" sz="2800" b="0" i="0" dirty="0">
                <a:solidFill>
                  <a:srgbClr val="FF0000"/>
                </a:solidFill>
                <a:effectLst/>
                <a:latin typeface="ui-sans-serif"/>
              </a:rPr>
              <a:t>Random effects models</a:t>
            </a:r>
          </a:p>
          <a:p>
            <a:br>
              <a:rPr lang="en-US" sz="2800" dirty="0">
                <a:solidFill>
                  <a:srgbClr val="FF0000"/>
                </a:solidFill>
              </a:rPr>
            </a:br>
            <a:endParaRPr lang="en-US" sz="2800" dirty="0">
              <a:solidFill>
                <a:srgbClr val="FF0000"/>
              </a:solidFill>
            </a:endParaRPr>
          </a:p>
        </p:txBody>
      </p:sp>
      <p:sp>
        <p:nvSpPr>
          <p:cNvPr id="9" name="TextBox 8">
            <a:extLst>
              <a:ext uri="{FF2B5EF4-FFF2-40B4-BE49-F238E27FC236}">
                <a16:creationId xmlns:a16="http://schemas.microsoft.com/office/drawing/2014/main" id="{8EC28B7D-9223-AB89-062E-8FD7B60186A1}"/>
              </a:ext>
            </a:extLst>
          </p:cNvPr>
          <p:cNvSpPr txBox="1"/>
          <p:nvPr/>
        </p:nvSpPr>
        <p:spPr>
          <a:xfrm>
            <a:off x="761811" y="5438884"/>
            <a:ext cx="3449411" cy="1200329"/>
          </a:xfrm>
          <a:prstGeom prst="rect">
            <a:avLst/>
          </a:prstGeom>
          <a:noFill/>
        </p:spPr>
        <p:txBody>
          <a:bodyPr wrap="square">
            <a:spAutoFit/>
          </a:bodyPr>
          <a:lstStyle/>
          <a:p>
            <a:r>
              <a:rPr lang="en-US" b="0" i="0" dirty="0">
                <a:effectLst/>
                <a:latin typeface="ui-sans-serif"/>
              </a:rPr>
              <a:t>Good designs (A-1 to A-3) ensure independence, while poor designs (B-1 to B-5) may violate the independence assumption.</a:t>
            </a:r>
            <a:endParaRPr lang="en-US" dirty="0"/>
          </a:p>
        </p:txBody>
      </p:sp>
    </p:spTree>
    <p:extLst>
      <p:ext uri="{BB962C8B-B14F-4D97-AF65-F5344CB8AC3E}">
        <p14:creationId xmlns:p14="http://schemas.microsoft.com/office/powerpoint/2010/main" val="19375945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4BEB084-847F-6C04-E22A-E8209DC536FD}"/>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38714" y="2988129"/>
            <a:ext cx="5527610" cy="3383582"/>
          </a:xfrm>
          <a:prstGeom prst="rect">
            <a:avLst/>
          </a:prstGeom>
        </p:spPr>
      </p:pic>
      <p:sp>
        <p:nvSpPr>
          <p:cNvPr id="2" name="TextBox 1">
            <a:extLst>
              <a:ext uri="{FF2B5EF4-FFF2-40B4-BE49-F238E27FC236}">
                <a16:creationId xmlns:a16="http://schemas.microsoft.com/office/drawing/2014/main" id="{6653F02A-A7EF-6DD0-F62A-09767FA91C4B}"/>
              </a:ext>
            </a:extLst>
          </p:cNvPr>
          <p:cNvSpPr txBox="1"/>
          <p:nvPr/>
        </p:nvSpPr>
        <p:spPr>
          <a:xfrm>
            <a:off x="-1" y="0"/>
            <a:ext cx="8905287" cy="3970318"/>
          </a:xfrm>
          <a:prstGeom prst="rect">
            <a:avLst/>
          </a:prstGeom>
          <a:noFill/>
        </p:spPr>
        <p:txBody>
          <a:bodyPr wrap="square">
            <a:spAutoFit/>
          </a:bodyPr>
          <a:lstStyle/>
          <a:p>
            <a:r>
              <a:rPr lang="en-US" sz="2800" b="1" i="0" dirty="0">
                <a:solidFill>
                  <a:srgbClr val="FF0000"/>
                </a:solidFill>
                <a:effectLst/>
                <a:latin typeface="ui-sans-serif"/>
              </a:rPr>
              <a:t>Assumption 3: HOMOSCEDASTICITY</a:t>
            </a:r>
          </a:p>
          <a:p>
            <a:pPr algn="l">
              <a:buFont typeface="Arial" panose="020B0604020202020204" pitchFamily="34" charset="0"/>
              <a:buChar char="•"/>
            </a:pPr>
            <a:r>
              <a:rPr lang="en-US" sz="2800" b="0" i="0" dirty="0">
                <a:solidFill>
                  <a:srgbClr val="FF0000"/>
                </a:solidFill>
                <a:effectLst/>
                <a:latin typeface="ui-sans-serif"/>
              </a:rPr>
              <a:t>Variance of residuals should be constant across all levels of independent variable(s)</a:t>
            </a:r>
          </a:p>
          <a:p>
            <a:pPr algn="l">
              <a:buFont typeface="Arial" panose="020B0604020202020204" pitchFamily="34" charset="0"/>
              <a:buChar char="•"/>
            </a:pPr>
            <a:r>
              <a:rPr lang="en-US" sz="2800" b="0" i="0" dirty="0">
                <a:solidFill>
                  <a:srgbClr val="FF0000"/>
                </a:solidFill>
                <a:effectLst/>
                <a:latin typeface="ui-sans-serif"/>
              </a:rPr>
              <a:t>Checked visually using residuals vs. fitted values plot</a:t>
            </a:r>
          </a:p>
          <a:p>
            <a:pPr algn="l">
              <a:buFont typeface="Arial" panose="020B0604020202020204" pitchFamily="34" charset="0"/>
              <a:buChar char="•"/>
            </a:pPr>
            <a:r>
              <a:rPr lang="en-US" sz="2800" b="0" i="0" dirty="0">
                <a:solidFill>
                  <a:srgbClr val="FF0000"/>
                </a:solidFill>
                <a:effectLst/>
                <a:latin typeface="ui-sans-serif"/>
              </a:rPr>
              <a:t>Look for constant spread of points around horizontal line</a:t>
            </a:r>
          </a:p>
          <a:p>
            <a:pPr algn="l">
              <a:buFont typeface="Arial" panose="020B0604020202020204" pitchFamily="34" charset="0"/>
              <a:buChar char="•"/>
            </a:pPr>
            <a:r>
              <a:rPr lang="en-US" sz="2800" b="0" i="0" dirty="0">
                <a:solidFill>
                  <a:srgbClr val="FF0000"/>
                </a:solidFill>
                <a:effectLst/>
                <a:latin typeface="ui-sans-serif"/>
              </a:rPr>
              <a:t>No clear patterns or funneling should be visible</a:t>
            </a:r>
          </a:p>
          <a:p>
            <a:br>
              <a:rPr lang="en-US" sz="2800" dirty="0">
                <a:solidFill>
                  <a:srgbClr val="FF0000"/>
                </a:solidFill>
              </a:rPr>
            </a:br>
            <a:br>
              <a:rPr lang="en-US" sz="2800" dirty="0">
                <a:solidFill>
                  <a:srgbClr val="FF0000"/>
                </a:solidFill>
              </a:rPr>
            </a:br>
            <a:endParaRPr lang="en-US" sz="2800" dirty="0">
              <a:solidFill>
                <a:srgbClr val="FF0000"/>
              </a:solidFill>
            </a:endParaRPr>
          </a:p>
        </p:txBody>
      </p:sp>
      <p:sp>
        <p:nvSpPr>
          <p:cNvPr id="3" name="TextBox 2">
            <a:extLst>
              <a:ext uri="{FF2B5EF4-FFF2-40B4-BE49-F238E27FC236}">
                <a16:creationId xmlns:a16="http://schemas.microsoft.com/office/drawing/2014/main" id="{218D90D5-966F-924C-05AA-B939152025F3}"/>
              </a:ext>
            </a:extLst>
          </p:cNvPr>
          <p:cNvSpPr txBox="1"/>
          <p:nvPr/>
        </p:nvSpPr>
        <p:spPr>
          <a:xfrm>
            <a:off x="5172258" y="4116468"/>
            <a:ext cx="3733028" cy="1477328"/>
          </a:xfrm>
          <a:prstGeom prst="rect">
            <a:avLst/>
          </a:prstGeom>
          <a:noFill/>
        </p:spPr>
        <p:txBody>
          <a:bodyPr wrap="square" rtlCol="0">
            <a:spAutoFit/>
          </a:bodyPr>
          <a:lstStyle/>
          <a:p>
            <a:r>
              <a:rPr lang="en-US" b="0" i="0" dirty="0">
                <a:solidFill>
                  <a:srgbClr val="FF0000"/>
                </a:solidFill>
                <a:effectLst/>
                <a:latin typeface="ui-sans-serif"/>
              </a:rPr>
              <a:t>The plot shows residuals vs. predicted values. A random scatter of points with consistent spread indicates that the homoscedasticity assumption is likely met.</a:t>
            </a:r>
            <a:endParaRPr lang="en-US" dirty="0">
              <a:solidFill>
                <a:srgbClr val="FF0000"/>
              </a:solidFill>
            </a:endParaRPr>
          </a:p>
        </p:txBody>
      </p:sp>
    </p:spTree>
    <p:extLst>
      <p:ext uri="{BB962C8B-B14F-4D97-AF65-F5344CB8AC3E}">
        <p14:creationId xmlns:p14="http://schemas.microsoft.com/office/powerpoint/2010/main" val="38536476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92DC9D-CD73-AC52-FC05-F231012D3BF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32474" y="1914576"/>
            <a:ext cx="6440338" cy="4674193"/>
          </a:xfrm>
          <a:prstGeom prst="rect">
            <a:avLst/>
          </a:prstGeom>
        </p:spPr>
      </p:pic>
      <p:sp>
        <p:nvSpPr>
          <p:cNvPr id="7" name="TextBox 6">
            <a:extLst>
              <a:ext uri="{FF2B5EF4-FFF2-40B4-BE49-F238E27FC236}">
                <a16:creationId xmlns:a16="http://schemas.microsoft.com/office/drawing/2014/main" id="{2D17C4DD-C88E-C5AA-EE40-2EF6E9225000}"/>
              </a:ext>
            </a:extLst>
          </p:cNvPr>
          <p:cNvSpPr txBox="1"/>
          <p:nvPr/>
        </p:nvSpPr>
        <p:spPr>
          <a:xfrm>
            <a:off x="0" y="99781"/>
            <a:ext cx="8905287" cy="2677656"/>
          </a:xfrm>
          <a:prstGeom prst="rect">
            <a:avLst/>
          </a:prstGeom>
          <a:noFill/>
        </p:spPr>
        <p:txBody>
          <a:bodyPr wrap="square">
            <a:spAutoFit/>
          </a:bodyPr>
          <a:lstStyle/>
          <a:p>
            <a:r>
              <a:rPr lang="en-US" sz="2800" b="1" i="0" dirty="0">
                <a:solidFill>
                  <a:srgbClr val="FF0000"/>
                </a:solidFill>
                <a:effectLst/>
                <a:latin typeface="ui-sans-serif"/>
              </a:rPr>
              <a:t>Assumption 4: NORMALITY OF RESIDUALS </a:t>
            </a:r>
          </a:p>
          <a:p>
            <a:pPr algn="l">
              <a:buFont typeface="Arial" panose="020B0604020202020204" pitchFamily="34" charset="0"/>
              <a:buChar char="•"/>
            </a:pPr>
            <a:r>
              <a:rPr lang="en-US" sz="2800" b="0" i="0" dirty="0">
                <a:solidFill>
                  <a:srgbClr val="FF0000"/>
                </a:solidFill>
                <a:effectLst/>
                <a:latin typeface="ui-sans-serif"/>
              </a:rPr>
              <a:t>Residuals should be approximately normally distributed </a:t>
            </a:r>
          </a:p>
          <a:p>
            <a:pPr algn="l">
              <a:buFont typeface="Arial" panose="020B0604020202020204" pitchFamily="34" charset="0"/>
              <a:buChar char="•"/>
            </a:pPr>
            <a:r>
              <a:rPr lang="en-US" sz="2800" dirty="0">
                <a:solidFill>
                  <a:srgbClr val="FF0000"/>
                </a:solidFill>
                <a:latin typeface="ui-sans-serif"/>
              </a:rPr>
              <a:t>Can be inspected using histogram or QQ plot</a:t>
            </a:r>
            <a:endParaRPr lang="en-US" sz="2800" b="0" i="0" dirty="0">
              <a:solidFill>
                <a:srgbClr val="FF0000"/>
              </a:solidFill>
              <a:effectLst/>
              <a:latin typeface="ui-sans-serif"/>
            </a:endParaRPr>
          </a:p>
          <a:p>
            <a:br>
              <a:rPr lang="en-US" sz="2800" dirty="0">
                <a:solidFill>
                  <a:srgbClr val="FF0000"/>
                </a:solidFill>
              </a:rPr>
            </a:br>
            <a:br>
              <a:rPr lang="en-US" sz="2800" dirty="0">
                <a:solidFill>
                  <a:srgbClr val="FF0000"/>
                </a:solidFill>
              </a:rPr>
            </a:br>
            <a:endParaRPr lang="en-US" sz="2800" dirty="0">
              <a:solidFill>
                <a:srgbClr val="FF0000"/>
              </a:solidFill>
            </a:endParaRPr>
          </a:p>
        </p:txBody>
      </p:sp>
    </p:spTree>
    <p:extLst>
      <p:ext uri="{BB962C8B-B14F-4D97-AF65-F5344CB8AC3E}">
        <p14:creationId xmlns:p14="http://schemas.microsoft.com/office/powerpoint/2010/main" val="16362569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391DE-204A-968C-51A9-4499D543B13F}"/>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C1B1A70-1E43-7140-201C-39E24E0A396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3611184" y="3322085"/>
            <a:ext cx="5909076" cy="3608661"/>
          </a:xfrm>
          <a:prstGeom prst="rect">
            <a:avLst/>
          </a:prstGeom>
        </p:spPr>
      </p:pic>
      <p:sp>
        <p:nvSpPr>
          <p:cNvPr id="3" name="TextBox 2">
            <a:extLst>
              <a:ext uri="{FF2B5EF4-FFF2-40B4-BE49-F238E27FC236}">
                <a16:creationId xmlns:a16="http://schemas.microsoft.com/office/drawing/2014/main" id="{5DBE0006-5F7F-DB69-DA99-F371D99543E9}"/>
              </a:ext>
            </a:extLst>
          </p:cNvPr>
          <p:cNvSpPr txBox="1"/>
          <p:nvPr/>
        </p:nvSpPr>
        <p:spPr>
          <a:xfrm>
            <a:off x="99718" y="1592497"/>
            <a:ext cx="8705850" cy="2369880"/>
          </a:xfrm>
          <a:prstGeom prst="rect">
            <a:avLst/>
          </a:prstGeom>
          <a:noFill/>
        </p:spPr>
        <p:txBody>
          <a:bodyPr wrap="square">
            <a:spAutoFit/>
          </a:bodyPr>
          <a:lstStyle/>
          <a:p>
            <a:pPr algn="l"/>
            <a:r>
              <a:rPr lang="en-US" sz="2800" b="1" i="0" dirty="0">
                <a:solidFill>
                  <a:srgbClr val="FF0000"/>
                </a:solidFill>
                <a:effectLst/>
                <a:latin typeface="ui-sans-serif"/>
              </a:rPr>
              <a:t>Histogram of Residuals</a:t>
            </a:r>
          </a:p>
          <a:p>
            <a:pPr algn="l">
              <a:buFont typeface="Arial" panose="020B0604020202020204" pitchFamily="34" charset="0"/>
              <a:buChar char="•"/>
            </a:pPr>
            <a:r>
              <a:rPr lang="en-US" sz="2400" b="0" i="0" dirty="0">
                <a:solidFill>
                  <a:srgbClr val="FF0000"/>
                </a:solidFill>
                <a:effectLst/>
                <a:latin typeface="ui-sans-serif"/>
              </a:rPr>
              <a:t>Ideal: Bell-shaped, symmetric curve</a:t>
            </a:r>
          </a:p>
          <a:p>
            <a:pPr algn="l">
              <a:buFont typeface="Arial" panose="020B0604020202020204" pitchFamily="34" charset="0"/>
              <a:buChar char="•"/>
            </a:pPr>
            <a:r>
              <a:rPr lang="en-US" sz="2400" b="0" i="0" dirty="0">
                <a:solidFill>
                  <a:srgbClr val="FF0000"/>
                </a:solidFill>
                <a:effectLst/>
                <a:latin typeface="ui-sans-serif"/>
              </a:rPr>
              <a:t>Center should be around zero</a:t>
            </a:r>
          </a:p>
          <a:p>
            <a:pPr algn="l">
              <a:buFont typeface="Arial" panose="020B0604020202020204" pitchFamily="34" charset="0"/>
              <a:buChar char="•"/>
            </a:pPr>
            <a:r>
              <a:rPr lang="en-US" sz="2400" b="0" i="0" dirty="0">
                <a:solidFill>
                  <a:srgbClr val="FF0000"/>
                </a:solidFill>
                <a:effectLst/>
                <a:latin typeface="ui-sans-serif"/>
              </a:rPr>
              <a:t>Helps identify skewness or outliers</a:t>
            </a:r>
          </a:p>
          <a:p>
            <a:pPr algn="l"/>
            <a:r>
              <a:rPr lang="en-US" sz="2400" b="0" i="0" dirty="0">
                <a:solidFill>
                  <a:srgbClr val="FF0000"/>
                </a:solidFill>
                <a:effectLst/>
                <a:latin typeface="ui-sans-serif"/>
              </a:rPr>
              <a:t>A symmetrical, bell-shaped histogram centered at zero suggests normally distributed residuals.</a:t>
            </a:r>
          </a:p>
        </p:txBody>
      </p:sp>
      <p:sp>
        <p:nvSpPr>
          <p:cNvPr id="6" name="TextBox 5">
            <a:extLst>
              <a:ext uri="{FF2B5EF4-FFF2-40B4-BE49-F238E27FC236}">
                <a16:creationId xmlns:a16="http://schemas.microsoft.com/office/drawing/2014/main" id="{18E727AD-FF7E-AA44-892D-74CBD47C0C00}"/>
              </a:ext>
            </a:extLst>
          </p:cNvPr>
          <p:cNvSpPr txBox="1"/>
          <p:nvPr/>
        </p:nvSpPr>
        <p:spPr>
          <a:xfrm>
            <a:off x="0" y="99781"/>
            <a:ext cx="8905287" cy="2677656"/>
          </a:xfrm>
          <a:prstGeom prst="rect">
            <a:avLst/>
          </a:prstGeom>
          <a:noFill/>
        </p:spPr>
        <p:txBody>
          <a:bodyPr wrap="square">
            <a:spAutoFit/>
          </a:bodyPr>
          <a:lstStyle/>
          <a:p>
            <a:r>
              <a:rPr lang="en-US" sz="2800" b="1" i="0" dirty="0">
                <a:solidFill>
                  <a:srgbClr val="FF0000"/>
                </a:solidFill>
                <a:effectLst/>
                <a:latin typeface="ui-sans-serif"/>
              </a:rPr>
              <a:t>Assumption 4: NORMALITY OF RESIDUALS </a:t>
            </a:r>
          </a:p>
          <a:p>
            <a:pPr algn="l">
              <a:buFont typeface="Arial" panose="020B0604020202020204" pitchFamily="34" charset="0"/>
              <a:buChar char="•"/>
            </a:pPr>
            <a:r>
              <a:rPr lang="en-US" sz="2800" b="0" i="0" dirty="0">
                <a:solidFill>
                  <a:srgbClr val="FF0000"/>
                </a:solidFill>
                <a:effectLst/>
                <a:latin typeface="ui-sans-serif"/>
              </a:rPr>
              <a:t>Residuals should be approximately normally distributed </a:t>
            </a:r>
          </a:p>
          <a:p>
            <a:pPr algn="l">
              <a:buFont typeface="Arial" panose="020B0604020202020204" pitchFamily="34" charset="0"/>
              <a:buChar char="•"/>
            </a:pPr>
            <a:r>
              <a:rPr lang="en-US" sz="2800" dirty="0">
                <a:solidFill>
                  <a:srgbClr val="FF0000"/>
                </a:solidFill>
                <a:latin typeface="ui-sans-serif"/>
              </a:rPr>
              <a:t>Can be inspected using histogram or QQ plot</a:t>
            </a:r>
            <a:endParaRPr lang="en-US" sz="2800" b="0" i="0" dirty="0">
              <a:solidFill>
                <a:srgbClr val="FF0000"/>
              </a:solidFill>
              <a:effectLst/>
              <a:latin typeface="ui-sans-serif"/>
            </a:endParaRPr>
          </a:p>
          <a:p>
            <a:br>
              <a:rPr lang="en-US" sz="2800" dirty="0">
                <a:solidFill>
                  <a:srgbClr val="FF0000"/>
                </a:solidFill>
              </a:rPr>
            </a:br>
            <a:br>
              <a:rPr lang="en-US" sz="2800" dirty="0">
                <a:solidFill>
                  <a:srgbClr val="FF0000"/>
                </a:solidFill>
              </a:rPr>
            </a:br>
            <a:endParaRPr lang="en-US" sz="2800" dirty="0">
              <a:solidFill>
                <a:srgbClr val="FF0000"/>
              </a:solidFill>
            </a:endParaRPr>
          </a:p>
        </p:txBody>
      </p:sp>
    </p:spTree>
    <p:extLst>
      <p:ext uri="{BB962C8B-B14F-4D97-AF65-F5344CB8AC3E}">
        <p14:creationId xmlns:p14="http://schemas.microsoft.com/office/powerpoint/2010/main" val="1459316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26342-5936-EB11-68F5-5F1A0947A6FD}"/>
              </a:ext>
            </a:extLst>
          </p:cNvPr>
          <p:cNvSpPr>
            <a:spLocks noGrp="1"/>
          </p:cNvSpPr>
          <p:nvPr>
            <p:ph type="title"/>
          </p:nvPr>
        </p:nvSpPr>
        <p:spPr/>
        <p:txBody>
          <a:bodyPr/>
          <a:lstStyle/>
          <a:p>
            <a:r>
              <a:rPr lang="en-US" dirty="0"/>
              <a:t>general reminders</a:t>
            </a:r>
          </a:p>
        </p:txBody>
      </p:sp>
      <p:sp>
        <p:nvSpPr>
          <p:cNvPr id="3" name="Content Placeholder 2">
            <a:extLst>
              <a:ext uri="{FF2B5EF4-FFF2-40B4-BE49-F238E27FC236}">
                <a16:creationId xmlns:a16="http://schemas.microsoft.com/office/drawing/2014/main" id="{956D5503-B1E7-6048-D80F-09862D444FDA}"/>
              </a:ext>
            </a:extLst>
          </p:cNvPr>
          <p:cNvSpPr>
            <a:spLocks noGrp="1"/>
          </p:cNvSpPr>
          <p:nvPr>
            <p:ph idx="1"/>
          </p:nvPr>
        </p:nvSpPr>
        <p:spPr>
          <a:xfrm>
            <a:off x="628650" y="1825625"/>
            <a:ext cx="3808439" cy="4351338"/>
          </a:xfrm>
        </p:spPr>
        <p:txBody>
          <a:bodyPr>
            <a:normAutofit fontScale="92500" lnSpcReduction="20000"/>
          </a:bodyPr>
          <a:lstStyle/>
          <a:p>
            <a:pPr>
              <a:buFont typeface="Arial" panose="020B0604020202020204" pitchFamily="34" charset="0"/>
              <a:buChar char="•"/>
            </a:pPr>
            <a:r>
              <a:rPr lang="en-US" dirty="0">
                <a:effectLst/>
                <a:latin typeface="Helvetica Neue" panose="02000503000000020004" pitchFamily="2" charset="0"/>
              </a:rPr>
              <a:t>include annotated comments for each command to describe what it does. </a:t>
            </a:r>
          </a:p>
          <a:p>
            <a:pPr>
              <a:buFont typeface="Arial" panose="020B0604020202020204" pitchFamily="34" charset="0"/>
              <a:buChar char="•"/>
            </a:pPr>
            <a:r>
              <a:rPr lang="en-US" dirty="0">
                <a:effectLst/>
                <a:latin typeface="Helvetica Neue" panose="02000503000000020004" pitchFamily="2" charset="0"/>
              </a:rPr>
              <a:t>I </a:t>
            </a:r>
            <a:r>
              <a:rPr lang="en-US" dirty="0" err="1">
                <a:effectLst/>
                <a:latin typeface="Helvetica Neue" panose="02000503000000020004" pitchFamily="2" charset="0"/>
              </a:rPr>
              <a:t>dont</a:t>
            </a:r>
            <a:r>
              <a:rPr lang="en-US" dirty="0">
                <a:effectLst/>
                <a:latin typeface="Helvetica Neue" panose="02000503000000020004" pitchFamily="2" charset="0"/>
              </a:rPr>
              <a:t> explicitly require this (YET) but it is helpful to you to describe what you are doing. </a:t>
            </a:r>
          </a:p>
          <a:p>
            <a:pPr>
              <a:buFont typeface="Arial" panose="020B0604020202020204" pitchFamily="34" charset="0"/>
              <a:buChar char="•"/>
            </a:pPr>
            <a:r>
              <a:rPr lang="en-US" dirty="0">
                <a:effectLst/>
                <a:latin typeface="Helvetica Neue" panose="02000503000000020004" pitchFamily="2" charset="0"/>
              </a:rPr>
              <a:t>Remove “# Example Command” from beginning of commands </a:t>
            </a:r>
          </a:p>
        </p:txBody>
      </p:sp>
      <p:pic>
        <p:nvPicPr>
          <p:cNvPr id="4" name="Picture 3">
            <a:extLst>
              <a:ext uri="{FF2B5EF4-FFF2-40B4-BE49-F238E27FC236}">
                <a16:creationId xmlns:a16="http://schemas.microsoft.com/office/drawing/2014/main" id="{552D7ADF-7241-324A-5ED7-BBEA8BA409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27665"/>
          <a:stretch/>
        </p:blipFill>
        <p:spPr>
          <a:xfrm>
            <a:off x="4572000" y="2698547"/>
            <a:ext cx="4415811" cy="2395630"/>
          </a:xfrm>
          <a:prstGeom prst="rect">
            <a:avLst/>
          </a:prstGeom>
        </p:spPr>
      </p:pic>
    </p:spTree>
    <p:extLst>
      <p:ext uri="{BB962C8B-B14F-4D97-AF65-F5344CB8AC3E}">
        <p14:creationId xmlns:p14="http://schemas.microsoft.com/office/powerpoint/2010/main" val="1591035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A6721B-6D11-ABF4-30ED-4486BD50D72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3926004" y="3551242"/>
            <a:ext cx="5403053" cy="3206977"/>
          </a:xfrm>
          <a:prstGeom prst="rect">
            <a:avLst/>
          </a:prstGeom>
        </p:spPr>
      </p:pic>
      <p:sp>
        <p:nvSpPr>
          <p:cNvPr id="6" name="TextBox 5">
            <a:extLst>
              <a:ext uri="{FF2B5EF4-FFF2-40B4-BE49-F238E27FC236}">
                <a16:creationId xmlns:a16="http://schemas.microsoft.com/office/drawing/2014/main" id="{DFC6300B-1843-AF4C-48F1-5A9F46E5B096}"/>
              </a:ext>
            </a:extLst>
          </p:cNvPr>
          <p:cNvSpPr txBox="1"/>
          <p:nvPr/>
        </p:nvSpPr>
        <p:spPr>
          <a:xfrm>
            <a:off x="0" y="1574017"/>
            <a:ext cx="8510587" cy="2246769"/>
          </a:xfrm>
          <a:prstGeom prst="rect">
            <a:avLst/>
          </a:prstGeom>
          <a:noFill/>
        </p:spPr>
        <p:txBody>
          <a:bodyPr wrap="square">
            <a:spAutoFit/>
          </a:bodyPr>
          <a:lstStyle/>
          <a:p>
            <a:pPr algn="l"/>
            <a:r>
              <a:rPr lang="en-US" sz="2800" b="1" i="0" dirty="0">
                <a:solidFill>
                  <a:srgbClr val="FF0000"/>
                </a:solidFill>
                <a:effectLst/>
                <a:latin typeface="ui-sans-serif"/>
              </a:rPr>
              <a:t>Q-Q Plot of Residuals</a:t>
            </a:r>
          </a:p>
          <a:p>
            <a:pPr algn="l">
              <a:buFont typeface="Arial" panose="020B0604020202020204" pitchFamily="34" charset="0"/>
              <a:buChar char="•"/>
            </a:pPr>
            <a:r>
              <a:rPr lang="en-US" sz="2800" b="0" i="0" dirty="0">
                <a:solidFill>
                  <a:srgbClr val="FF0000"/>
                </a:solidFill>
                <a:effectLst/>
                <a:latin typeface="ui-sans-serif"/>
              </a:rPr>
              <a:t>Compares residuals to theoretical normal distribution</a:t>
            </a:r>
          </a:p>
          <a:p>
            <a:pPr algn="l">
              <a:buFont typeface="Arial" panose="020B0604020202020204" pitchFamily="34" charset="0"/>
              <a:buChar char="•"/>
            </a:pPr>
            <a:r>
              <a:rPr lang="en-US" sz="2800" b="0" i="0" dirty="0">
                <a:solidFill>
                  <a:srgbClr val="FF0000"/>
                </a:solidFill>
                <a:effectLst/>
                <a:latin typeface="ui-sans-serif"/>
              </a:rPr>
              <a:t>Ideal: Points follow a straight diagonal line</a:t>
            </a:r>
          </a:p>
          <a:p>
            <a:pPr algn="l">
              <a:buFont typeface="Arial" panose="020B0604020202020204" pitchFamily="34" charset="0"/>
              <a:buChar char="•"/>
            </a:pPr>
            <a:r>
              <a:rPr lang="en-US" sz="2800" b="0" i="0" dirty="0">
                <a:solidFill>
                  <a:srgbClr val="FF0000"/>
                </a:solidFill>
                <a:effectLst/>
                <a:latin typeface="ui-sans-serif"/>
              </a:rPr>
              <a:t>Deviations from line suggest non-normality</a:t>
            </a:r>
          </a:p>
          <a:p>
            <a:pPr algn="l">
              <a:buFont typeface="Arial" panose="020B0604020202020204" pitchFamily="34" charset="0"/>
              <a:buChar char="•"/>
            </a:pPr>
            <a:r>
              <a:rPr lang="en-US" sz="2800" b="0" i="0" dirty="0">
                <a:solidFill>
                  <a:srgbClr val="FF0000"/>
                </a:solidFill>
                <a:effectLst/>
                <a:latin typeface="ui-sans-serif"/>
              </a:rPr>
              <a:t>Sensitive to outliers, especially at ends</a:t>
            </a:r>
          </a:p>
        </p:txBody>
      </p:sp>
      <p:sp>
        <p:nvSpPr>
          <p:cNvPr id="7" name="TextBox 6">
            <a:extLst>
              <a:ext uri="{FF2B5EF4-FFF2-40B4-BE49-F238E27FC236}">
                <a16:creationId xmlns:a16="http://schemas.microsoft.com/office/drawing/2014/main" id="{B035F67D-8970-CF50-F0FC-D5D31362B03C}"/>
              </a:ext>
            </a:extLst>
          </p:cNvPr>
          <p:cNvSpPr txBox="1"/>
          <p:nvPr/>
        </p:nvSpPr>
        <p:spPr>
          <a:xfrm>
            <a:off x="0" y="99781"/>
            <a:ext cx="8905287" cy="2677656"/>
          </a:xfrm>
          <a:prstGeom prst="rect">
            <a:avLst/>
          </a:prstGeom>
          <a:noFill/>
        </p:spPr>
        <p:txBody>
          <a:bodyPr wrap="square">
            <a:spAutoFit/>
          </a:bodyPr>
          <a:lstStyle/>
          <a:p>
            <a:r>
              <a:rPr lang="en-US" sz="2800" b="1" i="0" dirty="0">
                <a:solidFill>
                  <a:srgbClr val="FF0000"/>
                </a:solidFill>
                <a:effectLst/>
                <a:latin typeface="ui-sans-serif"/>
              </a:rPr>
              <a:t>Assumption 4: NORMALITY OF RESIDUALS </a:t>
            </a:r>
          </a:p>
          <a:p>
            <a:pPr algn="l">
              <a:buFont typeface="Arial" panose="020B0604020202020204" pitchFamily="34" charset="0"/>
              <a:buChar char="•"/>
            </a:pPr>
            <a:r>
              <a:rPr lang="en-US" sz="2800" b="0" i="0" dirty="0">
                <a:solidFill>
                  <a:srgbClr val="FF0000"/>
                </a:solidFill>
                <a:effectLst/>
                <a:latin typeface="ui-sans-serif"/>
              </a:rPr>
              <a:t>Residuals should be approximately normally distributed </a:t>
            </a:r>
          </a:p>
          <a:p>
            <a:pPr algn="l">
              <a:buFont typeface="Arial" panose="020B0604020202020204" pitchFamily="34" charset="0"/>
              <a:buChar char="•"/>
            </a:pPr>
            <a:r>
              <a:rPr lang="en-US" sz="2800" dirty="0">
                <a:solidFill>
                  <a:srgbClr val="FF0000"/>
                </a:solidFill>
                <a:latin typeface="ui-sans-serif"/>
              </a:rPr>
              <a:t>Can be inspected using histogram or QQ plot</a:t>
            </a:r>
            <a:endParaRPr lang="en-US" sz="2800" b="0" i="0" dirty="0">
              <a:solidFill>
                <a:srgbClr val="FF0000"/>
              </a:solidFill>
              <a:effectLst/>
              <a:latin typeface="ui-sans-serif"/>
            </a:endParaRPr>
          </a:p>
          <a:p>
            <a:br>
              <a:rPr lang="en-US" sz="2800" dirty="0">
                <a:solidFill>
                  <a:srgbClr val="FF0000"/>
                </a:solidFill>
              </a:rPr>
            </a:br>
            <a:br>
              <a:rPr lang="en-US" sz="2800" dirty="0">
                <a:solidFill>
                  <a:srgbClr val="FF0000"/>
                </a:solidFill>
              </a:rPr>
            </a:br>
            <a:endParaRPr lang="en-US" sz="2800" dirty="0">
              <a:solidFill>
                <a:srgbClr val="FF0000"/>
              </a:solidFill>
            </a:endParaRPr>
          </a:p>
        </p:txBody>
      </p:sp>
    </p:spTree>
    <p:extLst>
      <p:ext uri="{BB962C8B-B14F-4D97-AF65-F5344CB8AC3E}">
        <p14:creationId xmlns:p14="http://schemas.microsoft.com/office/powerpoint/2010/main" val="40338355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9F58B-1A74-819C-30AA-55FA9D52B23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9BADEF3-EB1A-83DC-8DD2-F18C384C4D5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70ABA09-2C43-974A-E8C8-3102CF3DE4BA}"/>
              </a:ext>
            </a:extLst>
          </p:cNvPr>
          <p:cNvPicPr>
            <a:picLocks noChangeAspect="1"/>
          </p:cNvPicPr>
          <p:nvPr/>
        </p:nvPicPr>
        <p:blipFill>
          <a:blip r:embed="rId3"/>
          <a:stretch>
            <a:fillRect/>
          </a:stretch>
        </p:blipFill>
        <p:spPr>
          <a:xfrm>
            <a:off x="342900" y="365126"/>
            <a:ext cx="8458200" cy="5998417"/>
          </a:xfrm>
          <a:prstGeom prst="rect">
            <a:avLst/>
          </a:prstGeom>
        </p:spPr>
      </p:pic>
    </p:spTree>
    <p:extLst>
      <p:ext uri="{BB962C8B-B14F-4D97-AF65-F5344CB8AC3E}">
        <p14:creationId xmlns:p14="http://schemas.microsoft.com/office/powerpoint/2010/main" val="35321268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8CC8A6-C441-B198-127B-094AF9B394EF}"/>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9804" y="622563"/>
            <a:ext cx="9024196" cy="1168138"/>
          </a:xfrm>
          <a:prstGeom prst="rect">
            <a:avLst/>
          </a:prstGeom>
        </p:spPr>
      </p:pic>
      <p:sp>
        <p:nvSpPr>
          <p:cNvPr id="6" name="TextBox 5">
            <a:extLst>
              <a:ext uri="{FF2B5EF4-FFF2-40B4-BE49-F238E27FC236}">
                <a16:creationId xmlns:a16="http://schemas.microsoft.com/office/drawing/2014/main" id="{529DB4E7-62E7-2753-A061-92D1273C22C3}"/>
              </a:ext>
            </a:extLst>
          </p:cNvPr>
          <p:cNvSpPr txBox="1"/>
          <p:nvPr/>
        </p:nvSpPr>
        <p:spPr>
          <a:xfrm>
            <a:off x="309562" y="2627069"/>
            <a:ext cx="8524875" cy="3108543"/>
          </a:xfrm>
          <a:prstGeom prst="rect">
            <a:avLst/>
          </a:prstGeom>
          <a:noFill/>
        </p:spPr>
        <p:txBody>
          <a:bodyPr wrap="square">
            <a:spAutoFit/>
          </a:bodyPr>
          <a:lstStyle/>
          <a:p>
            <a:r>
              <a:rPr lang="en-US" sz="2800" dirty="0" err="1">
                <a:solidFill>
                  <a:srgbClr val="FF0000"/>
                </a:solidFill>
              </a:rPr>
              <a:t>lm</a:t>
            </a:r>
            <a:r>
              <a:rPr lang="en-US" sz="2800" dirty="0">
                <a:solidFill>
                  <a:srgbClr val="FF0000"/>
                </a:solidFill>
              </a:rPr>
              <a:t>(): "Linear model" function </a:t>
            </a:r>
          </a:p>
          <a:p>
            <a:endParaRPr lang="en-US" sz="2800" dirty="0">
              <a:solidFill>
                <a:srgbClr val="FF0000"/>
              </a:solidFill>
            </a:endParaRPr>
          </a:p>
          <a:p>
            <a:r>
              <a:rPr lang="en-US" sz="2800" dirty="0" err="1">
                <a:solidFill>
                  <a:srgbClr val="FF0000"/>
                </a:solidFill>
              </a:rPr>
              <a:t>plankton_biomass</a:t>
            </a:r>
            <a:r>
              <a:rPr lang="en-US" sz="2800" dirty="0">
                <a:solidFill>
                  <a:srgbClr val="FF0000"/>
                </a:solidFill>
              </a:rPr>
              <a:t> ~ SST: Formula (response ~ predictor) </a:t>
            </a:r>
          </a:p>
          <a:p>
            <a:endParaRPr lang="en-US" sz="2800" dirty="0">
              <a:solidFill>
                <a:srgbClr val="FF0000"/>
              </a:solidFill>
            </a:endParaRPr>
          </a:p>
          <a:p>
            <a:r>
              <a:rPr lang="en-US" sz="2800" dirty="0">
                <a:solidFill>
                  <a:srgbClr val="FF0000"/>
                </a:solidFill>
              </a:rPr>
              <a:t>data = </a:t>
            </a:r>
            <a:r>
              <a:rPr lang="en-US" sz="2800" dirty="0" err="1">
                <a:solidFill>
                  <a:srgbClr val="FF0000"/>
                </a:solidFill>
              </a:rPr>
              <a:t>plankton_temp_data</a:t>
            </a:r>
            <a:r>
              <a:rPr lang="en-US" sz="2800" dirty="0">
                <a:solidFill>
                  <a:srgbClr val="FF0000"/>
                </a:solidFill>
              </a:rPr>
              <a:t>: Specifies data source </a:t>
            </a:r>
          </a:p>
          <a:p>
            <a:endParaRPr lang="en-US" sz="2800" dirty="0">
              <a:solidFill>
                <a:srgbClr val="FF0000"/>
              </a:solidFill>
            </a:endParaRPr>
          </a:p>
          <a:p>
            <a:r>
              <a:rPr lang="en-US" sz="2800" dirty="0">
                <a:solidFill>
                  <a:srgbClr val="FF0000"/>
                </a:solidFill>
              </a:rPr>
              <a:t>model: Resulting object with regression info</a:t>
            </a:r>
          </a:p>
        </p:txBody>
      </p:sp>
    </p:spTree>
    <p:extLst>
      <p:ext uri="{BB962C8B-B14F-4D97-AF65-F5344CB8AC3E}">
        <p14:creationId xmlns:p14="http://schemas.microsoft.com/office/powerpoint/2010/main" val="30744840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73F26F-9BE0-972E-F338-05EC14518D9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200" y="83598"/>
            <a:ext cx="8950263" cy="5516239"/>
          </a:xfrm>
          <a:prstGeom prst="rect">
            <a:avLst/>
          </a:prstGeom>
        </p:spPr>
      </p:pic>
      <p:cxnSp>
        <p:nvCxnSpPr>
          <p:cNvPr id="4" name="Straight Arrow Connector 3">
            <a:extLst>
              <a:ext uri="{FF2B5EF4-FFF2-40B4-BE49-F238E27FC236}">
                <a16:creationId xmlns:a16="http://schemas.microsoft.com/office/drawing/2014/main" id="{55FA793B-FA23-9A5F-CA27-819E7B125776}"/>
              </a:ext>
            </a:extLst>
          </p:cNvPr>
          <p:cNvCxnSpPr>
            <a:cxnSpLocks/>
          </p:cNvCxnSpPr>
          <p:nvPr/>
        </p:nvCxnSpPr>
        <p:spPr>
          <a:xfrm flipH="1">
            <a:off x="6959470" y="1499507"/>
            <a:ext cx="966821"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F672244-6299-B80A-DAF2-0AA3886B4151}"/>
              </a:ext>
            </a:extLst>
          </p:cNvPr>
          <p:cNvSpPr txBox="1"/>
          <p:nvPr/>
        </p:nvSpPr>
        <p:spPr>
          <a:xfrm>
            <a:off x="76200" y="5657671"/>
            <a:ext cx="9067800" cy="1200329"/>
          </a:xfrm>
          <a:prstGeom prst="rect">
            <a:avLst/>
          </a:prstGeom>
          <a:noFill/>
        </p:spPr>
        <p:txBody>
          <a:bodyPr wrap="square">
            <a:spAutoFit/>
          </a:bodyPr>
          <a:lstStyle/>
          <a:p>
            <a:r>
              <a:rPr lang="en-US" sz="2400" dirty="0">
                <a:solidFill>
                  <a:srgbClr val="FF0000"/>
                </a:solidFill>
                <a:effectLst/>
              </a:rPr>
              <a:t>Call : “I’ve fit a linear model where I’m trying to predict or explain </a:t>
            </a:r>
            <a:r>
              <a:rPr lang="en-US" sz="2400" b="1" dirty="0" err="1">
                <a:solidFill>
                  <a:srgbClr val="FF0000"/>
                </a:solidFill>
                <a:effectLst/>
              </a:rPr>
              <a:t>plankton_biomass</a:t>
            </a:r>
            <a:r>
              <a:rPr lang="en-US" sz="2400" dirty="0">
                <a:solidFill>
                  <a:srgbClr val="FF0000"/>
                </a:solidFill>
                <a:effectLst/>
              </a:rPr>
              <a:t> using </a:t>
            </a:r>
            <a:r>
              <a:rPr lang="en-US" sz="2400" b="1" dirty="0">
                <a:solidFill>
                  <a:srgbClr val="FF0000"/>
                </a:solidFill>
                <a:effectLst/>
              </a:rPr>
              <a:t>SST</a:t>
            </a:r>
            <a:r>
              <a:rPr lang="en-US" sz="2400" dirty="0">
                <a:solidFill>
                  <a:srgbClr val="FF0000"/>
                </a:solidFill>
                <a:effectLst/>
              </a:rPr>
              <a:t> as a predictor, and the data for this analysis comes from the </a:t>
            </a:r>
            <a:r>
              <a:rPr lang="en-US" sz="2400" b="1" dirty="0" err="1">
                <a:solidFill>
                  <a:srgbClr val="FF0000"/>
                </a:solidFill>
                <a:effectLst/>
              </a:rPr>
              <a:t>plankton_temp_data</a:t>
            </a:r>
            <a:r>
              <a:rPr lang="en-US" sz="2400" dirty="0">
                <a:solidFill>
                  <a:srgbClr val="FF0000"/>
                </a:solidFill>
                <a:effectLst/>
              </a:rPr>
              <a:t> dataset.”</a:t>
            </a:r>
          </a:p>
        </p:txBody>
      </p:sp>
    </p:spTree>
    <p:extLst>
      <p:ext uri="{BB962C8B-B14F-4D97-AF65-F5344CB8AC3E}">
        <p14:creationId xmlns:p14="http://schemas.microsoft.com/office/powerpoint/2010/main" val="14650879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0FCDDF-C499-C399-7281-C890BDA0B43A}"/>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1B65570C-E3EF-3A67-5DF5-F7811FE1943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868" y="111322"/>
            <a:ext cx="8950263" cy="5516239"/>
          </a:xfrm>
          <a:prstGeom prst="rect">
            <a:avLst/>
          </a:prstGeom>
        </p:spPr>
      </p:pic>
      <p:cxnSp>
        <p:nvCxnSpPr>
          <p:cNvPr id="4" name="Straight Arrow Connector 3">
            <a:extLst>
              <a:ext uri="{FF2B5EF4-FFF2-40B4-BE49-F238E27FC236}">
                <a16:creationId xmlns:a16="http://schemas.microsoft.com/office/drawing/2014/main" id="{1DABBA3F-DE91-0178-FF39-8BA37E6A204B}"/>
              </a:ext>
            </a:extLst>
          </p:cNvPr>
          <p:cNvCxnSpPr>
            <a:cxnSpLocks/>
          </p:cNvCxnSpPr>
          <p:nvPr/>
        </p:nvCxnSpPr>
        <p:spPr>
          <a:xfrm flipH="1">
            <a:off x="5729553" y="3645624"/>
            <a:ext cx="966821"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C8895F9-CA24-F57A-C889-D29A42C1F77C}"/>
              </a:ext>
            </a:extLst>
          </p:cNvPr>
          <p:cNvSpPr txBox="1"/>
          <p:nvPr/>
        </p:nvSpPr>
        <p:spPr>
          <a:xfrm>
            <a:off x="6696374" y="3322458"/>
            <a:ext cx="2618093" cy="646331"/>
          </a:xfrm>
          <a:prstGeom prst="rect">
            <a:avLst/>
          </a:prstGeom>
          <a:noFill/>
        </p:spPr>
        <p:txBody>
          <a:bodyPr wrap="square" rtlCol="0">
            <a:spAutoFit/>
          </a:bodyPr>
          <a:lstStyle/>
          <a:p>
            <a:r>
              <a:rPr lang="en-US" dirty="0">
                <a:solidFill>
                  <a:srgbClr val="FF0000"/>
                </a:solidFill>
              </a:rPr>
              <a:t>One H0 and H1 for Intercept </a:t>
            </a:r>
          </a:p>
        </p:txBody>
      </p:sp>
    </p:spTree>
    <p:extLst>
      <p:ext uri="{BB962C8B-B14F-4D97-AF65-F5344CB8AC3E}">
        <p14:creationId xmlns:p14="http://schemas.microsoft.com/office/powerpoint/2010/main" val="12312290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CC2A95-AA4C-24E5-7AAC-FBD092BD444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0E48108B-6255-7D88-4190-C304087FC9A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96868" y="122825"/>
            <a:ext cx="8950263" cy="1255594"/>
          </a:xfrm>
          <a:prstGeom prst="rect">
            <a:avLst/>
          </a:prstGeom>
        </p:spPr>
      </p:pic>
      <p:cxnSp>
        <p:nvCxnSpPr>
          <p:cNvPr id="4" name="Straight Arrow Connector 3">
            <a:extLst>
              <a:ext uri="{FF2B5EF4-FFF2-40B4-BE49-F238E27FC236}">
                <a16:creationId xmlns:a16="http://schemas.microsoft.com/office/drawing/2014/main" id="{EFB71E96-B929-AB65-2422-26C87022C288}"/>
              </a:ext>
            </a:extLst>
          </p:cNvPr>
          <p:cNvCxnSpPr>
            <a:cxnSpLocks/>
          </p:cNvCxnSpPr>
          <p:nvPr/>
        </p:nvCxnSpPr>
        <p:spPr>
          <a:xfrm flipH="1">
            <a:off x="5729553" y="888770"/>
            <a:ext cx="966821"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3DD29DD-D599-1B99-75A6-AF9B4B787BEC}"/>
              </a:ext>
            </a:extLst>
          </p:cNvPr>
          <p:cNvSpPr txBox="1"/>
          <p:nvPr/>
        </p:nvSpPr>
        <p:spPr>
          <a:xfrm>
            <a:off x="6696374" y="565604"/>
            <a:ext cx="2618093" cy="646331"/>
          </a:xfrm>
          <a:prstGeom prst="rect">
            <a:avLst/>
          </a:prstGeom>
          <a:noFill/>
        </p:spPr>
        <p:txBody>
          <a:bodyPr wrap="square" rtlCol="0">
            <a:spAutoFit/>
          </a:bodyPr>
          <a:lstStyle/>
          <a:p>
            <a:r>
              <a:rPr lang="en-US" dirty="0">
                <a:solidFill>
                  <a:srgbClr val="FF0000"/>
                </a:solidFill>
              </a:rPr>
              <a:t>One H0 and H1 for Intercept </a:t>
            </a:r>
          </a:p>
        </p:txBody>
      </p:sp>
      <p:sp>
        <p:nvSpPr>
          <p:cNvPr id="5" name="TextBox 4">
            <a:extLst>
              <a:ext uri="{FF2B5EF4-FFF2-40B4-BE49-F238E27FC236}">
                <a16:creationId xmlns:a16="http://schemas.microsoft.com/office/drawing/2014/main" id="{C9D6898C-153A-B4D4-F1DB-CB2662B0382A}"/>
              </a:ext>
            </a:extLst>
          </p:cNvPr>
          <p:cNvSpPr txBox="1"/>
          <p:nvPr/>
        </p:nvSpPr>
        <p:spPr>
          <a:xfrm>
            <a:off x="228600" y="1821198"/>
            <a:ext cx="8818531" cy="4031873"/>
          </a:xfrm>
          <a:prstGeom prst="rect">
            <a:avLst/>
          </a:prstGeom>
          <a:noFill/>
        </p:spPr>
        <p:txBody>
          <a:bodyPr wrap="square">
            <a:spAutoFit/>
          </a:bodyPr>
          <a:lstStyle/>
          <a:p>
            <a:pPr algn="l">
              <a:buFont typeface="Arial" panose="020B0604020202020204" pitchFamily="34" charset="0"/>
              <a:buChar char="•"/>
            </a:pPr>
            <a:r>
              <a:rPr lang="en-US" sz="3200" b="0" i="0" dirty="0">
                <a:solidFill>
                  <a:srgbClr val="FF0000"/>
                </a:solidFill>
                <a:effectLst/>
                <a:latin typeface="ui-sans-serif"/>
              </a:rPr>
              <a:t>Intercept (</a:t>
            </a:r>
            <a:r>
              <a:rPr lang="el-GR" sz="3200" b="0" i="0" dirty="0">
                <a:solidFill>
                  <a:srgbClr val="FF0000"/>
                </a:solidFill>
                <a:effectLst/>
                <a:latin typeface="ui-sans-serif"/>
              </a:rPr>
              <a:t>β₀): </a:t>
            </a:r>
            <a:r>
              <a:rPr lang="en-US" sz="3200" b="0" i="0" dirty="0">
                <a:solidFill>
                  <a:srgbClr val="FF0000"/>
                </a:solidFill>
                <a:effectLst/>
                <a:latin typeface="ui-sans-serif"/>
              </a:rPr>
              <a:t>Expected response when all predictors are zero</a:t>
            </a:r>
          </a:p>
          <a:p>
            <a:pPr algn="l">
              <a:buFont typeface="Arial" panose="020B0604020202020204" pitchFamily="34" charset="0"/>
              <a:buChar char="•"/>
            </a:pPr>
            <a:endParaRPr lang="en-US" sz="3200" b="0" i="0" dirty="0">
              <a:solidFill>
                <a:srgbClr val="FF0000"/>
              </a:solidFill>
              <a:effectLst/>
              <a:latin typeface="ui-sans-serif"/>
            </a:endParaRPr>
          </a:p>
          <a:p>
            <a:pPr algn="l">
              <a:buFont typeface="Arial" panose="020B0604020202020204" pitchFamily="34" charset="0"/>
              <a:buChar char="•"/>
            </a:pPr>
            <a:r>
              <a:rPr lang="en-US" sz="3200" b="0" i="0" dirty="0">
                <a:solidFill>
                  <a:srgbClr val="FF0000"/>
                </a:solidFill>
                <a:effectLst/>
                <a:latin typeface="ui-sans-serif"/>
              </a:rPr>
              <a:t>Null Hypothesis (H₀): </a:t>
            </a:r>
            <a:r>
              <a:rPr lang="el-GR" sz="3200" b="0" i="0" dirty="0">
                <a:solidFill>
                  <a:srgbClr val="FF0000"/>
                </a:solidFill>
                <a:effectLst/>
                <a:latin typeface="ui-sans-serif"/>
              </a:rPr>
              <a:t>β₀ = 0</a:t>
            </a:r>
          </a:p>
          <a:p>
            <a:pPr algn="l">
              <a:buFont typeface="Arial" panose="020B0604020202020204" pitchFamily="34" charset="0"/>
              <a:buChar char="•"/>
            </a:pPr>
            <a:r>
              <a:rPr lang="en-US" sz="3200" b="0" i="0" dirty="0">
                <a:solidFill>
                  <a:srgbClr val="FF0000"/>
                </a:solidFill>
                <a:effectLst/>
                <a:latin typeface="ui-sans-serif"/>
              </a:rPr>
              <a:t>Alternative Hypothesis (H₁): </a:t>
            </a:r>
            <a:r>
              <a:rPr lang="el-GR" sz="3200" b="0" i="0" dirty="0">
                <a:solidFill>
                  <a:srgbClr val="FF0000"/>
                </a:solidFill>
                <a:effectLst/>
                <a:latin typeface="ui-sans-serif"/>
              </a:rPr>
              <a:t>β₀ ≠ 0</a:t>
            </a:r>
            <a:endParaRPr lang="en-US" sz="3200" b="0" i="0" dirty="0">
              <a:solidFill>
                <a:srgbClr val="FF0000"/>
              </a:solidFill>
              <a:effectLst/>
              <a:latin typeface="ui-sans-serif"/>
            </a:endParaRPr>
          </a:p>
          <a:p>
            <a:pPr algn="l"/>
            <a:endParaRPr lang="el-GR" sz="3200" b="0" i="0" dirty="0">
              <a:solidFill>
                <a:srgbClr val="FF0000"/>
              </a:solidFill>
              <a:effectLst/>
              <a:latin typeface="ui-sans-serif"/>
            </a:endParaRPr>
          </a:p>
          <a:p>
            <a:pPr algn="l">
              <a:buFont typeface="Arial" panose="020B0604020202020204" pitchFamily="34" charset="0"/>
              <a:buChar char="•"/>
            </a:pPr>
            <a:r>
              <a:rPr lang="en-US" sz="3200" b="0" i="0" dirty="0">
                <a:solidFill>
                  <a:srgbClr val="FF0000"/>
                </a:solidFill>
                <a:effectLst/>
                <a:latin typeface="ui-sans-serif"/>
              </a:rPr>
              <a:t>Low p-value: Evidence that </a:t>
            </a:r>
            <a:r>
              <a:rPr lang="el-GR" sz="3200" b="0" i="0" dirty="0">
                <a:solidFill>
                  <a:srgbClr val="FF0000"/>
                </a:solidFill>
                <a:effectLst/>
                <a:latin typeface="ui-sans-serif"/>
              </a:rPr>
              <a:t>β₀ ≠ 0</a:t>
            </a:r>
          </a:p>
          <a:p>
            <a:pPr algn="l">
              <a:buFont typeface="Arial" panose="020B0604020202020204" pitchFamily="34" charset="0"/>
              <a:buChar char="•"/>
            </a:pPr>
            <a:r>
              <a:rPr lang="en-US" sz="3200" b="0" i="0" dirty="0">
                <a:solidFill>
                  <a:srgbClr val="FF0000"/>
                </a:solidFill>
                <a:effectLst/>
                <a:latin typeface="ui-sans-serif"/>
              </a:rPr>
              <a:t>High p-value: Not enough evidence that </a:t>
            </a:r>
            <a:r>
              <a:rPr lang="el-GR" sz="3200" b="0" i="0" dirty="0">
                <a:solidFill>
                  <a:srgbClr val="FF0000"/>
                </a:solidFill>
                <a:effectLst/>
                <a:latin typeface="ui-sans-serif"/>
              </a:rPr>
              <a:t>β₀ ≠ 0</a:t>
            </a:r>
          </a:p>
        </p:txBody>
      </p:sp>
    </p:spTree>
    <p:extLst>
      <p:ext uri="{BB962C8B-B14F-4D97-AF65-F5344CB8AC3E}">
        <p14:creationId xmlns:p14="http://schemas.microsoft.com/office/powerpoint/2010/main" val="31407095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5B82A-6439-F780-41AD-F6123AF3A9EA}"/>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0CCD0291-D885-CCB7-F45C-4E3C5E19225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868" y="111322"/>
            <a:ext cx="8950263" cy="5516239"/>
          </a:xfrm>
          <a:prstGeom prst="rect">
            <a:avLst/>
          </a:prstGeom>
        </p:spPr>
      </p:pic>
      <p:cxnSp>
        <p:nvCxnSpPr>
          <p:cNvPr id="4" name="Straight Arrow Connector 3">
            <a:extLst>
              <a:ext uri="{FF2B5EF4-FFF2-40B4-BE49-F238E27FC236}">
                <a16:creationId xmlns:a16="http://schemas.microsoft.com/office/drawing/2014/main" id="{10172EF4-88D5-6CE4-353E-698F34656396}"/>
              </a:ext>
            </a:extLst>
          </p:cNvPr>
          <p:cNvCxnSpPr>
            <a:cxnSpLocks/>
          </p:cNvCxnSpPr>
          <p:nvPr/>
        </p:nvCxnSpPr>
        <p:spPr>
          <a:xfrm flipH="1">
            <a:off x="5729553" y="3645624"/>
            <a:ext cx="966821"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C5E5C6C-E241-6320-5EF6-DCB672EB5DD6}"/>
              </a:ext>
            </a:extLst>
          </p:cNvPr>
          <p:cNvSpPr txBox="1"/>
          <p:nvPr/>
        </p:nvSpPr>
        <p:spPr>
          <a:xfrm>
            <a:off x="6696374" y="3322458"/>
            <a:ext cx="2618093" cy="646331"/>
          </a:xfrm>
          <a:prstGeom prst="rect">
            <a:avLst/>
          </a:prstGeom>
          <a:noFill/>
        </p:spPr>
        <p:txBody>
          <a:bodyPr wrap="square" rtlCol="0">
            <a:spAutoFit/>
          </a:bodyPr>
          <a:lstStyle/>
          <a:p>
            <a:r>
              <a:rPr lang="en-US" dirty="0">
                <a:solidFill>
                  <a:srgbClr val="FF0000"/>
                </a:solidFill>
              </a:rPr>
              <a:t>One H0 and H1 for Intercept </a:t>
            </a:r>
          </a:p>
        </p:txBody>
      </p:sp>
    </p:spTree>
    <p:extLst>
      <p:ext uri="{BB962C8B-B14F-4D97-AF65-F5344CB8AC3E}">
        <p14:creationId xmlns:p14="http://schemas.microsoft.com/office/powerpoint/2010/main" val="22489725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EBE4F-4145-DE61-8E4C-049A10316BC0}"/>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607B4FA2-C38A-23D2-7DE2-0D5679CB692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868" y="111322"/>
            <a:ext cx="8950263" cy="5516239"/>
          </a:xfrm>
          <a:prstGeom prst="rect">
            <a:avLst/>
          </a:prstGeom>
        </p:spPr>
      </p:pic>
      <p:cxnSp>
        <p:nvCxnSpPr>
          <p:cNvPr id="4" name="Straight Arrow Connector 3">
            <a:extLst>
              <a:ext uri="{FF2B5EF4-FFF2-40B4-BE49-F238E27FC236}">
                <a16:creationId xmlns:a16="http://schemas.microsoft.com/office/drawing/2014/main" id="{B643E531-7225-F337-6031-374BC12AABE6}"/>
              </a:ext>
            </a:extLst>
          </p:cNvPr>
          <p:cNvCxnSpPr>
            <a:cxnSpLocks/>
          </p:cNvCxnSpPr>
          <p:nvPr/>
        </p:nvCxnSpPr>
        <p:spPr>
          <a:xfrm flipH="1">
            <a:off x="5755980" y="3891284"/>
            <a:ext cx="966821"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CAEEA25-9787-72A6-A4A0-DFCB980A3DDF}"/>
              </a:ext>
            </a:extLst>
          </p:cNvPr>
          <p:cNvSpPr txBox="1"/>
          <p:nvPr/>
        </p:nvSpPr>
        <p:spPr>
          <a:xfrm>
            <a:off x="6722801" y="3568118"/>
            <a:ext cx="2324330" cy="646331"/>
          </a:xfrm>
          <a:prstGeom prst="rect">
            <a:avLst/>
          </a:prstGeom>
          <a:noFill/>
        </p:spPr>
        <p:txBody>
          <a:bodyPr wrap="square" rtlCol="0">
            <a:spAutoFit/>
          </a:bodyPr>
          <a:lstStyle/>
          <a:p>
            <a:r>
              <a:rPr lang="en-US" dirty="0">
                <a:solidFill>
                  <a:srgbClr val="FF0000"/>
                </a:solidFill>
              </a:rPr>
              <a:t>One H0 and H1 for slope </a:t>
            </a:r>
          </a:p>
        </p:txBody>
      </p:sp>
    </p:spTree>
    <p:extLst>
      <p:ext uri="{BB962C8B-B14F-4D97-AF65-F5344CB8AC3E}">
        <p14:creationId xmlns:p14="http://schemas.microsoft.com/office/powerpoint/2010/main" val="13921160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D06BB-C8FD-4A34-CA30-34D8A07B09DD}"/>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6A5AB74-1F0A-335F-2494-8AAE0E9E5CF6}"/>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96868" y="81884"/>
            <a:ext cx="8950263" cy="1132765"/>
          </a:xfrm>
          <a:prstGeom prst="rect">
            <a:avLst/>
          </a:prstGeom>
        </p:spPr>
      </p:pic>
      <p:cxnSp>
        <p:nvCxnSpPr>
          <p:cNvPr id="4" name="Straight Arrow Connector 3">
            <a:extLst>
              <a:ext uri="{FF2B5EF4-FFF2-40B4-BE49-F238E27FC236}">
                <a16:creationId xmlns:a16="http://schemas.microsoft.com/office/drawing/2014/main" id="{3398FC3B-C659-EB77-BA85-34383451884B}"/>
              </a:ext>
            </a:extLst>
          </p:cNvPr>
          <p:cNvCxnSpPr>
            <a:cxnSpLocks/>
          </p:cNvCxnSpPr>
          <p:nvPr/>
        </p:nvCxnSpPr>
        <p:spPr>
          <a:xfrm flipH="1">
            <a:off x="5755980" y="1025252"/>
            <a:ext cx="966821"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BFE3472-4BA3-2B49-4583-B4FFF1704306}"/>
              </a:ext>
            </a:extLst>
          </p:cNvPr>
          <p:cNvSpPr txBox="1"/>
          <p:nvPr/>
        </p:nvSpPr>
        <p:spPr>
          <a:xfrm>
            <a:off x="6722801" y="702086"/>
            <a:ext cx="2324330" cy="646331"/>
          </a:xfrm>
          <a:prstGeom prst="rect">
            <a:avLst/>
          </a:prstGeom>
          <a:noFill/>
        </p:spPr>
        <p:txBody>
          <a:bodyPr wrap="square" rtlCol="0">
            <a:spAutoFit/>
          </a:bodyPr>
          <a:lstStyle/>
          <a:p>
            <a:r>
              <a:rPr lang="en-US" dirty="0">
                <a:solidFill>
                  <a:srgbClr val="FF0000"/>
                </a:solidFill>
              </a:rPr>
              <a:t>One H0 and H1 for slope </a:t>
            </a:r>
          </a:p>
        </p:txBody>
      </p:sp>
      <p:sp>
        <p:nvSpPr>
          <p:cNvPr id="7" name="TextBox 6">
            <a:extLst>
              <a:ext uri="{FF2B5EF4-FFF2-40B4-BE49-F238E27FC236}">
                <a16:creationId xmlns:a16="http://schemas.microsoft.com/office/drawing/2014/main" id="{ED9B93C0-9EAF-7FAD-B91B-1D2567742F4A}"/>
              </a:ext>
            </a:extLst>
          </p:cNvPr>
          <p:cNvSpPr txBox="1"/>
          <p:nvPr/>
        </p:nvSpPr>
        <p:spPr>
          <a:xfrm>
            <a:off x="232012" y="1617269"/>
            <a:ext cx="8815119" cy="5016758"/>
          </a:xfrm>
          <a:prstGeom prst="rect">
            <a:avLst/>
          </a:prstGeom>
          <a:noFill/>
        </p:spPr>
        <p:txBody>
          <a:bodyPr wrap="square">
            <a:spAutoFit/>
          </a:bodyPr>
          <a:lstStyle/>
          <a:p>
            <a:pPr algn="l">
              <a:buFont typeface="Arial" panose="020B0604020202020204" pitchFamily="34" charset="0"/>
              <a:buChar char="•"/>
            </a:pPr>
            <a:r>
              <a:rPr lang="en-US" sz="3200" b="0" i="0" dirty="0">
                <a:solidFill>
                  <a:srgbClr val="FF0000"/>
                </a:solidFill>
                <a:effectLst/>
                <a:latin typeface="ui-sans-serif"/>
              </a:rPr>
              <a:t>Slope (</a:t>
            </a:r>
            <a:r>
              <a:rPr lang="el-GR" sz="3200" b="0" i="0" dirty="0">
                <a:solidFill>
                  <a:srgbClr val="FF0000"/>
                </a:solidFill>
                <a:effectLst/>
                <a:latin typeface="ui-sans-serif"/>
              </a:rPr>
              <a:t>β₁): </a:t>
            </a:r>
            <a:r>
              <a:rPr lang="en-US" sz="3200" b="0" i="0" dirty="0">
                <a:solidFill>
                  <a:srgbClr val="FF0000"/>
                </a:solidFill>
                <a:effectLst/>
                <a:latin typeface="ui-sans-serif"/>
              </a:rPr>
              <a:t>Expected change in response for one-unit change in predictor</a:t>
            </a:r>
          </a:p>
          <a:p>
            <a:pPr algn="l"/>
            <a:endParaRPr lang="en-US" sz="3200" b="0" i="0" dirty="0">
              <a:solidFill>
                <a:srgbClr val="FF0000"/>
              </a:solidFill>
              <a:effectLst/>
              <a:latin typeface="ui-sans-serif"/>
            </a:endParaRPr>
          </a:p>
          <a:p>
            <a:pPr algn="l">
              <a:buFont typeface="Arial" panose="020B0604020202020204" pitchFamily="34" charset="0"/>
              <a:buChar char="•"/>
            </a:pPr>
            <a:r>
              <a:rPr lang="en-US" sz="3200" b="0" i="0" dirty="0">
                <a:solidFill>
                  <a:srgbClr val="FF0000"/>
                </a:solidFill>
                <a:effectLst/>
                <a:latin typeface="ui-sans-serif"/>
              </a:rPr>
              <a:t>Null Hypothesis (H₀): </a:t>
            </a:r>
            <a:r>
              <a:rPr lang="el-GR" sz="3200" b="0" i="0" dirty="0">
                <a:solidFill>
                  <a:srgbClr val="FF0000"/>
                </a:solidFill>
                <a:effectLst/>
                <a:latin typeface="ui-sans-serif"/>
              </a:rPr>
              <a:t>β₁ = 0 (</a:t>
            </a:r>
            <a:r>
              <a:rPr lang="en-US" sz="3200" b="0" i="0" dirty="0">
                <a:solidFill>
                  <a:srgbClr val="FF0000"/>
                </a:solidFill>
                <a:effectLst/>
                <a:latin typeface="ui-sans-serif"/>
              </a:rPr>
              <a:t>no relationship)</a:t>
            </a:r>
          </a:p>
          <a:p>
            <a:pPr algn="l">
              <a:buFont typeface="Arial" panose="020B0604020202020204" pitchFamily="34" charset="0"/>
              <a:buChar char="•"/>
            </a:pPr>
            <a:r>
              <a:rPr lang="en-US" sz="3200" b="0" i="0" dirty="0">
                <a:solidFill>
                  <a:srgbClr val="FF0000"/>
                </a:solidFill>
                <a:effectLst/>
                <a:latin typeface="ui-sans-serif"/>
              </a:rPr>
              <a:t>Alternative Hypothesis (H₁): </a:t>
            </a:r>
            <a:r>
              <a:rPr lang="el-GR" sz="3200" b="0" i="0" dirty="0">
                <a:solidFill>
                  <a:srgbClr val="FF0000"/>
                </a:solidFill>
                <a:effectLst/>
                <a:latin typeface="ui-sans-serif"/>
              </a:rPr>
              <a:t>β₁ ≠ 0 (</a:t>
            </a:r>
            <a:r>
              <a:rPr lang="en-US" sz="3200" b="0" i="0" dirty="0">
                <a:solidFill>
                  <a:srgbClr val="FF0000"/>
                </a:solidFill>
                <a:effectLst/>
                <a:latin typeface="ui-sans-serif"/>
              </a:rPr>
              <a:t>relationship exists)</a:t>
            </a:r>
          </a:p>
          <a:p>
            <a:pPr algn="l"/>
            <a:endParaRPr lang="en-US" sz="3200" b="0" i="0" dirty="0">
              <a:solidFill>
                <a:srgbClr val="FF0000"/>
              </a:solidFill>
              <a:effectLst/>
              <a:latin typeface="ui-sans-serif"/>
            </a:endParaRPr>
          </a:p>
          <a:p>
            <a:pPr algn="l">
              <a:buFont typeface="Arial" panose="020B0604020202020204" pitchFamily="34" charset="0"/>
              <a:buChar char="•"/>
            </a:pPr>
            <a:r>
              <a:rPr lang="en-US" sz="3200" b="0" i="0" dirty="0">
                <a:solidFill>
                  <a:srgbClr val="FF0000"/>
                </a:solidFill>
                <a:effectLst/>
                <a:latin typeface="ui-sans-serif"/>
              </a:rPr>
              <a:t>Low p-value: Evidence of significant relationship</a:t>
            </a:r>
          </a:p>
          <a:p>
            <a:pPr algn="l">
              <a:buFont typeface="Arial" panose="020B0604020202020204" pitchFamily="34" charset="0"/>
              <a:buChar char="•"/>
            </a:pPr>
            <a:r>
              <a:rPr lang="en-US" sz="3200" b="0" i="0" dirty="0">
                <a:solidFill>
                  <a:srgbClr val="FF0000"/>
                </a:solidFill>
                <a:effectLst/>
                <a:latin typeface="ui-sans-serif"/>
              </a:rPr>
              <a:t>High p-value: Not enough evidence of significant relationship</a:t>
            </a:r>
          </a:p>
        </p:txBody>
      </p:sp>
    </p:spTree>
    <p:extLst>
      <p:ext uri="{BB962C8B-B14F-4D97-AF65-F5344CB8AC3E}">
        <p14:creationId xmlns:p14="http://schemas.microsoft.com/office/powerpoint/2010/main" val="8803455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73F26F-9BE0-972E-F338-05EC14518D9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868" y="670880"/>
            <a:ext cx="8950263" cy="5516239"/>
          </a:xfrm>
          <a:prstGeom prst="rect">
            <a:avLst/>
          </a:prstGeom>
        </p:spPr>
      </p:pic>
      <p:cxnSp>
        <p:nvCxnSpPr>
          <p:cNvPr id="4" name="Straight Arrow Connector 3">
            <a:extLst>
              <a:ext uri="{FF2B5EF4-FFF2-40B4-BE49-F238E27FC236}">
                <a16:creationId xmlns:a16="http://schemas.microsoft.com/office/drawing/2014/main" id="{55FA793B-FA23-9A5F-CA27-819E7B125776}"/>
              </a:ext>
            </a:extLst>
          </p:cNvPr>
          <p:cNvCxnSpPr>
            <a:cxnSpLocks/>
          </p:cNvCxnSpPr>
          <p:nvPr/>
        </p:nvCxnSpPr>
        <p:spPr>
          <a:xfrm flipH="1">
            <a:off x="6344816" y="5486400"/>
            <a:ext cx="966821"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0257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26342-5936-EB11-68F5-5F1A0947A6FD}"/>
              </a:ext>
            </a:extLst>
          </p:cNvPr>
          <p:cNvSpPr>
            <a:spLocks noGrp="1"/>
          </p:cNvSpPr>
          <p:nvPr>
            <p:ph type="title"/>
          </p:nvPr>
        </p:nvSpPr>
        <p:spPr/>
        <p:txBody>
          <a:bodyPr/>
          <a:lstStyle/>
          <a:p>
            <a:r>
              <a:rPr lang="en-US" dirty="0"/>
              <a:t>general reminders</a:t>
            </a:r>
          </a:p>
        </p:txBody>
      </p:sp>
      <p:pic>
        <p:nvPicPr>
          <p:cNvPr id="7" name="Picture 6">
            <a:extLst>
              <a:ext uri="{FF2B5EF4-FFF2-40B4-BE49-F238E27FC236}">
                <a16:creationId xmlns:a16="http://schemas.microsoft.com/office/drawing/2014/main" id="{7F07FC17-4094-7A86-332E-BEF1D155D1A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2900" y="1560358"/>
            <a:ext cx="8458200" cy="4686143"/>
          </a:xfrm>
          <a:prstGeom prst="rect">
            <a:avLst/>
          </a:prstGeom>
        </p:spPr>
      </p:pic>
    </p:spTree>
    <p:extLst>
      <p:ext uri="{BB962C8B-B14F-4D97-AF65-F5344CB8AC3E}">
        <p14:creationId xmlns:p14="http://schemas.microsoft.com/office/powerpoint/2010/main" val="1133511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6CB4E6-E977-82F0-88A4-371BDF857D9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672776E0-494C-7279-1055-013124479D3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96868" y="361950"/>
            <a:ext cx="8950263" cy="891219"/>
          </a:xfrm>
          <a:prstGeom prst="rect">
            <a:avLst/>
          </a:prstGeom>
        </p:spPr>
      </p:pic>
      <p:cxnSp>
        <p:nvCxnSpPr>
          <p:cNvPr id="4" name="Straight Arrow Connector 3">
            <a:extLst>
              <a:ext uri="{FF2B5EF4-FFF2-40B4-BE49-F238E27FC236}">
                <a16:creationId xmlns:a16="http://schemas.microsoft.com/office/drawing/2014/main" id="{F8AE171B-0834-A3D5-3DFA-B4229C031C45}"/>
              </a:ext>
            </a:extLst>
          </p:cNvPr>
          <p:cNvCxnSpPr>
            <a:cxnSpLocks/>
          </p:cNvCxnSpPr>
          <p:nvPr/>
        </p:nvCxnSpPr>
        <p:spPr>
          <a:xfrm flipH="1">
            <a:off x="6344816" y="552450"/>
            <a:ext cx="966821"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8B23820-F2F4-AA6B-C6B1-CD8E7E197F36}"/>
              </a:ext>
            </a:extLst>
          </p:cNvPr>
          <p:cNvSpPr txBox="1"/>
          <p:nvPr/>
        </p:nvSpPr>
        <p:spPr>
          <a:xfrm>
            <a:off x="323849" y="1663958"/>
            <a:ext cx="8496300" cy="4401205"/>
          </a:xfrm>
          <a:prstGeom prst="rect">
            <a:avLst/>
          </a:prstGeom>
          <a:noFill/>
        </p:spPr>
        <p:txBody>
          <a:bodyPr wrap="square">
            <a:spAutoFit/>
          </a:bodyPr>
          <a:lstStyle/>
          <a:p>
            <a:pPr algn="l"/>
            <a:r>
              <a:rPr lang="en-US" sz="2800" b="1" i="0" dirty="0">
                <a:solidFill>
                  <a:srgbClr val="FF0000"/>
                </a:solidFill>
                <a:effectLst/>
                <a:latin typeface="ui-sans-serif"/>
              </a:rPr>
              <a:t>Residual Standard Error (RSE)</a:t>
            </a:r>
          </a:p>
          <a:p>
            <a:pPr algn="l">
              <a:buFont typeface="Arial" panose="020B0604020202020204" pitchFamily="34" charset="0"/>
              <a:buChar char="•"/>
            </a:pPr>
            <a:r>
              <a:rPr lang="en-US" sz="2800" b="0" i="0" dirty="0">
                <a:solidFill>
                  <a:srgbClr val="FF0000"/>
                </a:solidFill>
                <a:effectLst/>
                <a:latin typeface="ui-sans-serif"/>
              </a:rPr>
              <a:t>Measures average distance of data points from regression line</a:t>
            </a:r>
          </a:p>
          <a:p>
            <a:pPr algn="l">
              <a:buFont typeface="Arial" panose="020B0604020202020204" pitchFamily="34" charset="0"/>
              <a:buChar char="•"/>
            </a:pPr>
            <a:r>
              <a:rPr lang="en-US" sz="2800" b="0" i="0" dirty="0">
                <a:solidFill>
                  <a:srgbClr val="FF0000"/>
                </a:solidFill>
                <a:effectLst/>
                <a:latin typeface="ui-sans-serif"/>
              </a:rPr>
              <a:t>Lower RSE = Better fit</a:t>
            </a:r>
          </a:p>
          <a:p>
            <a:pPr algn="l">
              <a:buFont typeface="Arial" panose="020B0604020202020204" pitchFamily="34" charset="0"/>
              <a:buChar char="•"/>
            </a:pPr>
            <a:r>
              <a:rPr lang="en-US" sz="2800" b="0" i="0" dirty="0">
                <a:solidFill>
                  <a:srgbClr val="FF0000"/>
                </a:solidFill>
                <a:effectLst/>
                <a:latin typeface="ui-sans-serif"/>
              </a:rPr>
              <a:t>Higher RSE = More unexplained variability</a:t>
            </a:r>
          </a:p>
          <a:p>
            <a:pPr algn="l"/>
            <a:endParaRPr lang="en-US" sz="2800" b="1" i="0" dirty="0">
              <a:solidFill>
                <a:srgbClr val="FF0000"/>
              </a:solidFill>
              <a:effectLst/>
              <a:latin typeface="ui-sans-serif"/>
            </a:endParaRPr>
          </a:p>
          <a:p>
            <a:pPr algn="l"/>
            <a:r>
              <a:rPr lang="en-US" sz="2800" b="1" i="0" dirty="0">
                <a:solidFill>
                  <a:srgbClr val="FF0000"/>
                </a:solidFill>
                <a:effectLst/>
                <a:latin typeface="ui-sans-serif"/>
              </a:rPr>
              <a:t>Degrees of Freedom (</a:t>
            </a:r>
            <a:r>
              <a:rPr lang="en-US" sz="2800" b="1" i="0" dirty="0" err="1">
                <a:solidFill>
                  <a:srgbClr val="FF0000"/>
                </a:solidFill>
                <a:effectLst/>
                <a:latin typeface="ui-sans-serif"/>
              </a:rPr>
              <a:t>df</a:t>
            </a:r>
            <a:r>
              <a:rPr lang="en-US" sz="2800" b="1" i="0" dirty="0">
                <a:solidFill>
                  <a:srgbClr val="FF0000"/>
                </a:solidFill>
                <a:effectLst/>
                <a:latin typeface="ui-sans-serif"/>
              </a:rPr>
              <a:t>)</a:t>
            </a:r>
          </a:p>
          <a:p>
            <a:pPr algn="l">
              <a:buFont typeface="Arial" panose="020B0604020202020204" pitchFamily="34" charset="0"/>
              <a:buChar char="•"/>
            </a:pPr>
            <a:r>
              <a:rPr lang="en-US" sz="2800" b="0" i="0" dirty="0">
                <a:solidFill>
                  <a:srgbClr val="FF0000"/>
                </a:solidFill>
                <a:effectLst/>
                <a:latin typeface="ui-sans-serif"/>
              </a:rPr>
              <a:t>Number of independent values that can vary in statistical calculation</a:t>
            </a:r>
          </a:p>
          <a:p>
            <a:pPr algn="l">
              <a:buFont typeface="Arial" panose="020B0604020202020204" pitchFamily="34" charset="0"/>
              <a:buChar char="•"/>
            </a:pPr>
            <a:r>
              <a:rPr lang="en-US" sz="2800" b="0" i="0" dirty="0">
                <a:solidFill>
                  <a:srgbClr val="FF0000"/>
                </a:solidFill>
                <a:effectLst/>
                <a:latin typeface="ui-sans-serif"/>
              </a:rPr>
              <a:t>Used to determine significance of predictors</a:t>
            </a:r>
          </a:p>
        </p:txBody>
      </p:sp>
    </p:spTree>
    <p:extLst>
      <p:ext uri="{BB962C8B-B14F-4D97-AF65-F5344CB8AC3E}">
        <p14:creationId xmlns:p14="http://schemas.microsoft.com/office/powerpoint/2010/main" val="23033115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73F26F-9BE0-972E-F338-05EC14518D9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868" y="670880"/>
            <a:ext cx="8950263" cy="5516239"/>
          </a:xfrm>
          <a:prstGeom prst="rect">
            <a:avLst/>
          </a:prstGeom>
        </p:spPr>
      </p:pic>
      <p:cxnSp>
        <p:nvCxnSpPr>
          <p:cNvPr id="4" name="Straight Arrow Connector 3">
            <a:extLst>
              <a:ext uri="{FF2B5EF4-FFF2-40B4-BE49-F238E27FC236}">
                <a16:creationId xmlns:a16="http://schemas.microsoft.com/office/drawing/2014/main" id="{55FA793B-FA23-9A5F-CA27-819E7B125776}"/>
              </a:ext>
            </a:extLst>
          </p:cNvPr>
          <p:cNvCxnSpPr>
            <a:cxnSpLocks/>
          </p:cNvCxnSpPr>
          <p:nvPr/>
        </p:nvCxnSpPr>
        <p:spPr>
          <a:xfrm flipH="1">
            <a:off x="6512767" y="5710335"/>
            <a:ext cx="966821"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93449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60ADF-6870-689D-1A10-CC04211117BF}"/>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3D939D48-787E-4B9B-8BE8-9F54CDA1B71F}"/>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96868" y="5276850"/>
            <a:ext cx="8950263" cy="910269"/>
          </a:xfrm>
          <a:prstGeom prst="rect">
            <a:avLst/>
          </a:prstGeom>
        </p:spPr>
      </p:pic>
      <p:cxnSp>
        <p:nvCxnSpPr>
          <p:cNvPr id="4" name="Straight Arrow Connector 3">
            <a:extLst>
              <a:ext uri="{FF2B5EF4-FFF2-40B4-BE49-F238E27FC236}">
                <a16:creationId xmlns:a16="http://schemas.microsoft.com/office/drawing/2014/main" id="{BA1D3154-BB6A-97C2-26AF-D9CA50B9924B}"/>
              </a:ext>
            </a:extLst>
          </p:cNvPr>
          <p:cNvCxnSpPr>
            <a:cxnSpLocks/>
          </p:cNvCxnSpPr>
          <p:nvPr/>
        </p:nvCxnSpPr>
        <p:spPr>
          <a:xfrm flipH="1">
            <a:off x="6493717" y="5748435"/>
            <a:ext cx="966821"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8C19804-7FA5-5A9F-CB6F-114F1CDD15EA}"/>
              </a:ext>
            </a:extLst>
          </p:cNvPr>
          <p:cNvSpPr txBox="1"/>
          <p:nvPr/>
        </p:nvSpPr>
        <p:spPr>
          <a:xfrm>
            <a:off x="423926" y="463540"/>
            <a:ext cx="8472423" cy="4401205"/>
          </a:xfrm>
          <a:prstGeom prst="rect">
            <a:avLst/>
          </a:prstGeom>
          <a:noFill/>
        </p:spPr>
        <p:txBody>
          <a:bodyPr wrap="square">
            <a:spAutoFit/>
          </a:bodyPr>
          <a:lstStyle/>
          <a:p>
            <a:pPr algn="l"/>
            <a:r>
              <a:rPr lang="en-US" sz="2800" b="1" i="0" dirty="0">
                <a:solidFill>
                  <a:srgbClr val="FF0000"/>
                </a:solidFill>
                <a:effectLst/>
                <a:latin typeface="ui-sans-serif"/>
              </a:rPr>
              <a:t>R-squared (R²)</a:t>
            </a:r>
          </a:p>
          <a:p>
            <a:pPr algn="l">
              <a:buFont typeface="Arial" panose="020B0604020202020204" pitchFamily="34" charset="0"/>
              <a:buChar char="•"/>
            </a:pPr>
            <a:r>
              <a:rPr lang="en-US" sz="2800" b="0" i="0" dirty="0">
                <a:solidFill>
                  <a:srgbClr val="FF0000"/>
                </a:solidFill>
                <a:effectLst/>
                <a:latin typeface="ui-sans-serif"/>
              </a:rPr>
              <a:t>Proportion of variance explained by the model</a:t>
            </a:r>
          </a:p>
          <a:p>
            <a:pPr algn="l">
              <a:buFont typeface="Arial" panose="020B0604020202020204" pitchFamily="34" charset="0"/>
              <a:buChar char="•"/>
            </a:pPr>
            <a:r>
              <a:rPr lang="en-US" sz="2800" b="0" i="0" dirty="0">
                <a:solidFill>
                  <a:srgbClr val="FF0000"/>
                </a:solidFill>
                <a:effectLst/>
                <a:latin typeface="ui-sans-serif"/>
              </a:rPr>
              <a:t>Higher value indicates better fit (0 to 1)</a:t>
            </a:r>
          </a:p>
          <a:p>
            <a:pPr algn="l">
              <a:buFont typeface="Arial" panose="020B0604020202020204" pitchFamily="34" charset="0"/>
              <a:buChar char="•"/>
            </a:pPr>
            <a:r>
              <a:rPr lang="en-US" sz="2800" b="0" i="0" dirty="0">
                <a:solidFill>
                  <a:srgbClr val="FF0000"/>
                </a:solidFill>
                <a:effectLst/>
                <a:latin typeface="ui-sans-serif"/>
              </a:rPr>
              <a:t>Example: R² = 0.8394 means 83.94% of variability explained</a:t>
            </a:r>
          </a:p>
          <a:p>
            <a:pPr algn="l"/>
            <a:r>
              <a:rPr lang="en-US" sz="2800" b="1" i="0" dirty="0">
                <a:solidFill>
                  <a:srgbClr val="FF0000"/>
                </a:solidFill>
                <a:effectLst/>
                <a:latin typeface="ui-sans-serif"/>
              </a:rPr>
              <a:t>Adjusted R-squared</a:t>
            </a:r>
          </a:p>
          <a:p>
            <a:pPr algn="l">
              <a:buFont typeface="Arial" panose="020B0604020202020204" pitchFamily="34" charset="0"/>
              <a:buChar char="•"/>
            </a:pPr>
            <a:r>
              <a:rPr lang="en-US" sz="2800" b="0" i="0" dirty="0">
                <a:solidFill>
                  <a:srgbClr val="FF0000"/>
                </a:solidFill>
                <a:effectLst/>
                <a:latin typeface="ui-sans-serif"/>
              </a:rPr>
              <a:t>R² adjusted for number of predictors</a:t>
            </a:r>
          </a:p>
          <a:p>
            <a:pPr algn="l">
              <a:buFont typeface="Arial" panose="020B0604020202020204" pitchFamily="34" charset="0"/>
              <a:buChar char="•"/>
            </a:pPr>
            <a:r>
              <a:rPr lang="en-US" sz="2800" b="0" i="0" dirty="0">
                <a:solidFill>
                  <a:srgbClr val="FF0000"/>
                </a:solidFill>
                <a:effectLst/>
                <a:latin typeface="ui-sans-serif"/>
              </a:rPr>
              <a:t>Penalizes unnecessary predictors</a:t>
            </a:r>
          </a:p>
          <a:p>
            <a:pPr algn="l">
              <a:buFont typeface="Arial" panose="020B0604020202020204" pitchFamily="34" charset="0"/>
              <a:buChar char="•"/>
            </a:pPr>
            <a:r>
              <a:rPr lang="en-US" sz="2800" b="0" i="0" dirty="0">
                <a:solidFill>
                  <a:srgbClr val="FF0000"/>
                </a:solidFill>
                <a:effectLst/>
                <a:latin typeface="ui-sans-serif"/>
              </a:rPr>
              <a:t>Useful for comparing models with different predictors</a:t>
            </a:r>
          </a:p>
          <a:p>
            <a:pPr algn="l">
              <a:buFont typeface="Arial" panose="020B0604020202020204" pitchFamily="34" charset="0"/>
              <a:buChar char="•"/>
            </a:pPr>
            <a:r>
              <a:rPr lang="en-US" sz="2800" b="0" i="0" dirty="0">
                <a:solidFill>
                  <a:srgbClr val="FF0000"/>
                </a:solidFill>
                <a:effectLst/>
                <a:latin typeface="ui-sans-serif"/>
              </a:rPr>
              <a:t>Close to R² suggests relevant predictors</a:t>
            </a:r>
          </a:p>
        </p:txBody>
      </p:sp>
    </p:spTree>
    <p:extLst>
      <p:ext uri="{BB962C8B-B14F-4D97-AF65-F5344CB8AC3E}">
        <p14:creationId xmlns:p14="http://schemas.microsoft.com/office/powerpoint/2010/main" val="40062079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73F26F-9BE0-972E-F338-05EC14518D9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868" y="670880"/>
            <a:ext cx="8950263" cy="5516239"/>
          </a:xfrm>
          <a:prstGeom prst="rect">
            <a:avLst/>
          </a:prstGeom>
        </p:spPr>
      </p:pic>
      <p:cxnSp>
        <p:nvCxnSpPr>
          <p:cNvPr id="4" name="Straight Arrow Connector 3">
            <a:extLst>
              <a:ext uri="{FF2B5EF4-FFF2-40B4-BE49-F238E27FC236}">
                <a16:creationId xmlns:a16="http://schemas.microsoft.com/office/drawing/2014/main" id="{55FA793B-FA23-9A5F-CA27-819E7B125776}"/>
              </a:ext>
            </a:extLst>
          </p:cNvPr>
          <p:cNvCxnSpPr>
            <a:cxnSpLocks/>
          </p:cNvCxnSpPr>
          <p:nvPr/>
        </p:nvCxnSpPr>
        <p:spPr>
          <a:xfrm flipH="1">
            <a:off x="5971592" y="6008915"/>
            <a:ext cx="966821"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9123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3EFA5-09AA-B1CD-8045-346B4B720560}"/>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0BAE9402-5CA3-0C83-F184-DC51EC6BF876}"/>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344518" y="5502973"/>
            <a:ext cx="8950263" cy="891219"/>
          </a:xfrm>
          <a:prstGeom prst="rect">
            <a:avLst/>
          </a:prstGeom>
        </p:spPr>
      </p:pic>
      <p:cxnSp>
        <p:nvCxnSpPr>
          <p:cNvPr id="4" name="Straight Arrow Connector 3">
            <a:extLst>
              <a:ext uri="{FF2B5EF4-FFF2-40B4-BE49-F238E27FC236}">
                <a16:creationId xmlns:a16="http://schemas.microsoft.com/office/drawing/2014/main" id="{31A7944B-DF34-5582-3F6E-C2210FA4DE76}"/>
              </a:ext>
            </a:extLst>
          </p:cNvPr>
          <p:cNvCxnSpPr>
            <a:cxnSpLocks/>
          </p:cNvCxnSpPr>
          <p:nvPr/>
        </p:nvCxnSpPr>
        <p:spPr>
          <a:xfrm flipH="1">
            <a:off x="6219242" y="6215988"/>
            <a:ext cx="966821"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D285299-218A-BB05-458B-25331DA83AC7}"/>
              </a:ext>
            </a:extLst>
          </p:cNvPr>
          <p:cNvSpPr txBox="1"/>
          <p:nvPr/>
        </p:nvSpPr>
        <p:spPr>
          <a:xfrm>
            <a:off x="609599" y="463808"/>
            <a:ext cx="7924800" cy="4832092"/>
          </a:xfrm>
          <a:prstGeom prst="rect">
            <a:avLst/>
          </a:prstGeom>
          <a:noFill/>
        </p:spPr>
        <p:txBody>
          <a:bodyPr wrap="square">
            <a:spAutoFit/>
          </a:bodyPr>
          <a:lstStyle/>
          <a:p>
            <a:r>
              <a:rPr lang="en-US" sz="2800" b="1" i="0" dirty="0">
                <a:solidFill>
                  <a:srgbClr val="FF0000"/>
                </a:solidFill>
                <a:effectLst/>
                <a:latin typeface="ui-sans-serif"/>
              </a:rPr>
              <a:t>F-statistic = </a:t>
            </a:r>
            <a:r>
              <a:rPr lang="en-US" sz="2800" b="0" i="0" dirty="0">
                <a:solidFill>
                  <a:srgbClr val="FF0000"/>
                </a:solidFill>
                <a:effectLst/>
                <a:latin typeface="ui-sans-serif"/>
              </a:rPr>
              <a:t>203.8 on 1 and 39 DF</a:t>
            </a:r>
          </a:p>
          <a:p>
            <a:pPr algn="l"/>
            <a:endParaRPr lang="en-US" sz="2800" b="1" i="0" dirty="0">
              <a:solidFill>
                <a:srgbClr val="FF0000"/>
              </a:solidFill>
              <a:effectLst/>
              <a:latin typeface="ui-sans-serif"/>
            </a:endParaRPr>
          </a:p>
          <a:p>
            <a:pPr algn="l">
              <a:buFont typeface="Arial" panose="020B0604020202020204" pitchFamily="34" charset="0"/>
              <a:buChar char="•"/>
            </a:pPr>
            <a:r>
              <a:rPr lang="en-US" sz="2800" b="0" i="0" dirty="0">
                <a:solidFill>
                  <a:srgbClr val="FF0000"/>
                </a:solidFill>
                <a:effectLst/>
                <a:latin typeface="ui-sans-serif"/>
              </a:rPr>
              <a:t>Tests overall significance of the model</a:t>
            </a:r>
          </a:p>
          <a:p>
            <a:pPr algn="l">
              <a:buFont typeface="Arial" panose="020B0604020202020204" pitchFamily="34" charset="0"/>
              <a:buChar char="•"/>
            </a:pPr>
            <a:r>
              <a:rPr lang="en-US" sz="2800" b="0" i="0" dirty="0">
                <a:solidFill>
                  <a:srgbClr val="FF0000"/>
                </a:solidFill>
                <a:effectLst/>
                <a:latin typeface="ui-sans-serif"/>
              </a:rPr>
              <a:t>Compares model to one with no predictors</a:t>
            </a:r>
          </a:p>
          <a:p>
            <a:pPr algn="l">
              <a:buFont typeface="Arial" panose="020B0604020202020204" pitchFamily="34" charset="0"/>
              <a:buChar char="•"/>
            </a:pPr>
            <a:r>
              <a:rPr lang="en-US" sz="2800" b="0" i="0" dirty="0">
                <a:solidFill>
                  <a:srgbClr val="FF0000"/>
                </a:solidFill>
                <a:effectLst/>
                <a:latin typeface="ui-sans-serif"/>
              </a:rPr>
              <a:t>Null hypothesis: All coefficients = 0</a:t>
            </a:r>
          </a:p>
          <a:p>
            <a:pPr algn="l">
              <a:buFont typeface="Arial" panose="020B0604020202020204" pitchFamily="34" charset="0"/>
              <a:buChar char="•"/>
            </a:pPr>
            <a:r>
              <a:rPr lang="en-US" sz="2800" b="0" i="0" dirty="0">
                <a:solidFill>
                  <a:srgbClr val="FF0000"/>
                </a:solidFill>
                <a:effectLst/>
                <a:latin typeface="ui-sans-serif"/>
              </a:rPr>
              <a:t>Alternative: At least one coefficient ≠ 0</a:t>
            </a:r>
          </a:p>
          <a:p>
            <a:pPr algn="l">
              <a:buFont typeface="Arial" panose="020B0604020202020204" pitchFamily="34" charset="0"/>
              <a:buChar char="•"/>
            </a:pPr>
            <a:r>
              <a:rPr lang="en-US" sz="2800" b="0" i="0" dirty="0">
                <a:solidFill>
                  <a:srgbClr val="FF0000"/>
                </a:solidFill>
                <a:effectLst/>
                <a:latin typeface="ui-sans-serif"/>
              </a:rPr>
              <a:t>Low p-value: Model is significantly better than null model</a:t>
            </a:r>
          </a:p>
          <a:p>
            <a:pPr algn="l">
              <a:buFont typeface="Arial" panose="020B0604020202020204" pitchFamily="34" charset="0"/>
              <a:buChar char="•"/>
            </a:pPr>
            <a:endParaRPr lang="en-US" sz="2800" b="0" i="0" dirty="0">
              <a:solidFill>
                <a:srgbClr val="FF0000"/>
              </a:solidFill>
              <a:effectLst/>
              <a:latin typeface="ui-sans-serif"/>
            </a:endParaRPr>
          </a:p>
          <a:p>
            <a:pPr algn="l"/>
            <a:r>
              <a:rPr lang="en-US" sz="2800" b="0" i="1" dirty="0">
                <a:solidFill>
                  <a:srgbClr val="FF0000"/>
                </a:solidFill>
                <a:effectLst/>
                <a:latin typeface="ui-sans-serif"/>
              </a:rPr>
              <a:t>A high F-statistic with a low p-value suggests the model is statistically significant.</a:t>
            </a:r>
          </a:p>
        </p:txBody>
      </p:sp>
    </p:spTree>
    <p:extLst>
      <p:ext uri="{BB962C8B-B14F-4D97-AF65-F5344CB8AC3E}">
        <p14:creationId xmlns:p14="http://schemas.microsoft.com/office/powerpoint/2010/main" val="21434405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0444E-AD71-7049-40FC-44B88B7B38C7}"/>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308AE43F-B26B-346B-32F5-D0F8C542C17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868" y="670880"/>
            <a:ext cx="8950263" cy="5516239"/>
          </a:xfrm>
          <a:prstGeom prst="rect">
            <a:avLst/>
          </a:prstGeom>
        </p:spPr>
      </p:pic>
      <p:cxnSp>
        <p:nvCxnSpPr>
          <p:cNvPr id="4" name="Straight Arrow Connector 3">
            <a:extLst>
              <a:ext uri="{FF2B5EF4-FFF2-40B4-BE49-F238E27FC236}">
                <a16:creationId xmlns:a16="http://schemas.microsoft.com/office/drawing/2014/main" id="{815ACD2A-B354-5AD6-090A-AD63ABD7C507}"/>
              </a:ext>
            </a:extLst>
          </p:cNvPr>
          <p:cNvCxnSpPr>
            <a:cxnSpLocks/>
          </p:cNvCxnSpPr>
          <p:nvPr/>
        </p:nvCxnSpPr>
        <p:spPr>
          <a:xfrm flipH="1">
            <a:off x="5971592" y="6008915"/>
            <a:ext cx="966821"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07016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73F26F-9BE0-972E-F338-05EC14518D9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868" y="670880"/>
            <a:ext cx="8950263" cy="5516239"/>
          </a:xfrm>
          <a:prstGeom prst="rect">
            <a:avLst/>
          </a:prstGeom>
        </p:spPr>
      </p:pic>
      <p:cxnSp>
        <p:nvCxnSpPr>
          <p:cNvPr id="4" name="Straight Arrow Connector 3">
            <a:extLst>
              <a:ext uri="{FF2B5EF4-FFF2-40B4-BE49-F238E27FC236}">
                <a16:creationId xmlns:a16="http://schemas.microsoft.com/office/drawing/2014/main" id="{55FA793B-FA23-9A5F-CA27-819E7B125776}"/>
              </a:ext>
            </a:extLst>
          </p:cNvPr>
          <p:cNvCxnSpPr>
            <a:cxnSpLocks/>
          </p:cNvCxnSpPr>
          <p:nvPr/>
        </p:nvCxnSpPr>
        <p:spPr>
          <a:xfrm flipH="1">
            <a:off x="4572000" y="2929812"/>
            <a:ext cx="966821"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2889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9C5EE-36FC-A2E2-54DA-04AB423FCC48}"/>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F8DB997F-F856-6D4F-FC83-65DAE9EDCC2F}"/>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96868" y="400051"/>
            <a:ext cx="8950263" cy="1009650"/>
          </a:xfrm>
          <a:prstGeom prst="rect">
            <a:avLst/>
          </a:prstGeom>
        </p:spPr>
      </p:pic>
      <p:cxnSp>
        <p:nvCxnSpPr>
          <p:cNvPr id="4" name="Straight Arrow Connector 3">
            <a:extLst>
              <a:ext uri="{FF2B5EF4-FFF2-40B4-BE49-F238E27FC236}">
                <a16:creationId xmlns:a16="http://schemas.microsoft.com/office/drawing/2014/main" id="{C0C6B9D7-E2D7-B461-AF12-EF9102148755}"/>
              </a:ext>
            </a:extLst>
          </p:cNvPr>
          <p:cNvCxnSpPr>
            <a:cxnSpLocks/>
          </p:cNvCxnSpPr>
          <p:nvPr/>
        </p:nvCxnSpPr>
        <p:spPr>
          <a:xfrm flipH="1">
            <a:off x="4572000" y="910512"/>
            <a:ext cx="966821"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9F04DA4-0623-53F2-1C4E-CAC5E99EEAB4}"/>
              </a:ext>
            </a:extLst>
          </p:cNvPr>
          <p:cNvSpPr txBox="1"/>
          <p:nvPr/>
        </p:nvSpPr>
        <p:spPr>
          <a:xfrm>
            <a:off x="96868" y="1420974"/>
            <a:ext cx="8742331" cy="5262979"/>
          </a:xfrm>
          <a:prstGeom prst="rect">
            <a:avLst/>
          </a:prstGeom>
          <a:noFill/>
        </p:spPr>
        <p:txBody>
          <a:bodyPr wrap="square">
            <a:spAutoFit/>
          </a:bodyPr>
          <a:lstStyle/>
          <a:p>
            <a:pPr algn="l"/>
            <a:r>
              <a:rPr lang="en-US" sz="2800" b="1" i="0" dirty="0">
                <a:solidFill>
                  <a:srgbClr val="FF0000"/>
                </a:solidFill>
                <a:effectLst/>
                <a:latin typeface="ui-sans-serif"/>
              </a:rPr>
              <a:t>Summary of Residuals</a:t>
            </a:r>
          </a:p>
          <a:p>
            <a:pPr algn="l">
              <a:buFont typeface="Arial" panose="020B0604020202020204" pitchFamily="34" charset="0"/>
              <a:buChar char="•"/>
            </a:pPr>
            <a:r>
              <a:rPr lang="en-US" sz="2800" b="0" i="0" dirty="0">
                <a:solidFill>
                  <a:srgbClr val="FF0000"/>
                </a:solidFill>
                <a:effectLst/>
                <a:latin typeface="ui-sans-serif"/>
              </a:rPr>
              <a:t>Residuals: Differences between observed and predicted values</a:t>
            </a:r>
          </a:p>
          <a:p>
            <a:pPr algn="l">
              <a:buFont typeface="Arial" panose="020B0604020202020204" pitchFamily="34" charset="0"/>
              <a:buChar char="•"/>
            </a:pPr>
            <a:r>
              <a:rPr lang="en-US" sz="2800" b="0" i="0" dirty="0">
                <a:solidFill>
                  <a:srgbClr val="FF0000"/>
                </a:solidFill>
                <a:effectLst/>
                <a:latin typeface="ui-sans-serif"/>
              </a:rPr>
              <a:t>Symmetry around zero suggests good model fit</a:t>
            </a:r>
          </a:p>
          <a:p>
            <a:pPr algn="l">
              <a:buFont typeface="Arial" panose="020B0604020202020204" pitchFamily="34" charset="0"/>
              <a:buChar char="•"/>
            </a:pPr>
            <a:r>
              <a:rPr lang="en-US" sz="2800" b="0" i="0" dirty="0">
                <a:solidFill>
                  <a:srgbClr val="FF0000"/>
                </a:solidFill>
                <a:effectLst/>
                <a:latin typeface="ui-sans-serif"/>
              </a:rPr>
              <a:t>Range (min to max) indicates spread of errors</a:t>
            </a:r>
          </a:p>
          <a:p>
            <a:pPr algn="l">
              <a:buFont typeface="Arial" panose="020B0604020202020204" pitchFamily="34" charset="0"/>
              <a:buChar char="•"/>
            </a:pPr>
            <a:r>
              <a:rPr lang="en-US" sz="2800" b="0" i="0" dirty="0">
                <a:solidFill>
                  <a:srgbClr val="FF0000"/>
                </a:solidFill>
                <a:effectLst/>
                <a:latin typeface="ui-sans-serif"/>
              </a:rPr>
              <a:t>Large residuals may suggest outliers or poor fit in certain areas</a:t>
            </a:r>
          </a:p>
          <a:p>
            <a:pPr algn="l">
              <a:buFont typeface="Arial" panose="020B0604020202020204" pitchFamily="34" charset="0"/>
              <a:buChar char="•"/>
            </a:pPr>
            <a:r>
              <a:rPr lang="en-US" sz="2800" b="0" i="0" dirty="0">
                <a:solidFill>
                  <a:srgbClr val="FF0000"/>
                </a:solidFill>
                <a:effectLst/>
                <a:latin typeface="ui-sans-serif"/>
              </a:rPr>
              <a:t>Quartiles (1Q and 3Q) show distribution of errors</a:t>
            </a:r>
          </a:p>
          <a:p>
            <a:pPr algn="l">
              <a:buFont typeface="Arial" panose="020B0604020202020204" pitchFamily="34" charset="0"/>
              <a:buChar char="•"/>
            </a:pPr>
            <a:r>
              <a:rPr lang="en-US" sz="2800" b="0" i="0" dirty="0">
                <a:solidFill>
                  <a:srgbClr val="FF0000"/>
                </a:solidFill>
                <a:effectLst/>
                <a:latin typeface="ui-sans-serif"/>
              </a:rPr>
              <a:t>Quartiles close to zero indicate majority of predictions are accurate</a:t>
            </a:r>
          </a:p>
          <a:p>
            <a:pPr algn="l"/>
            <a:r>
              <a:rPr lang="en-US" sz="2800" b="0" i="1" dirty="0">
                <a:solidFill>
                  <a:srgbClr val="FF0000"/>
                </a:solidFill>
                <a:effectLst/>
                <a:latin typeface="ui-sans-serif"/>
              </a:rPr>
              <a:t>Analyzing residuals helps assess model fit and identify potential issues.</a:t>
            </a:r>
          </a:p>
        </p:txBody>
      </p:sp>
    </p:spTree>
    <p:extLst>
      <p:ext uri="{BB962C8B-B14F-4D97-AF65-F5344CB8AC3E}">
        <p14:creationId xmlns:p14="http://schemas.microsoft.com/office/powerpoint/2010/main" val="21593308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190FF3D3-E7D4-080E-591D-3D0205BA122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97159" y="-495021"/>
            <a:ext cx="7949682" cy="56779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7DB2138-31BE-37DC-1EAC-4A5BDCA6476F}"/>
              </a:ext>
            </a:extLst>
          </p:cNvPr>
          <p:cNvSpPr txBox="1"/>
          <p:nvPr/>
        </p:nvSpPr>
        <p:spPr>
          <a:xfrm>
            <a:off x="317241" y="5332219"/>
            <a:ext cx="8509518" cy="1384995"/>
          </a:xfrm>
          <a:prstGeom prst="rect">
            <a:avLst/>
          </a:prstGeom>
          <a:noFill/>
        </p:spPr>
        <p:txBody>
          <a:bodyPr wrap="square" rtlCol="0">
            <a:spAutoFit/>
          </a:bodyPr>
          <a:lstStyle/>
          <a:p>
            <a:r>
              <a:rPr lang="en-US" sz="2800" dirty="0"/>
              <a:t>Is there a </a:t>
            </a:r>
            <a:r>
              <a:rPr lang="en-US" sz="2800" b="1" i="1" dirty="0"/>
              <a:t>functional relationship </a:t>
            </a:r>
            <a:r>
              <a:rPr lang="en-US" sz="2800" dirty="0"/>
              <a:t>between SST and plankton biomass? </a:t>
            </a:r>
          </a:p>
          <a:p>
            <a:r>
              <a:rPr lang="en-US" sz="2800" dirty="0"/>
              <a:t>What happens to plankton biomass as SST increases?</a:t>
            </a:r>
          </a:p>
        </p:txBody>
      </p:sp>
    </p:spTree>
    <p:extLst>
      <p:ext uri="{BB962C8B-B14F-4D97-AF65-F5344CB8AC3E}">
        <p14:creationId xmlns:p14="http://schemas.microsoft.com/office/powerpoint/2010/main" val="36980389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671375-B45B-8945-035E-C3323ED3E52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26143" y="575734"/>
            <a:ext cx="7772400" cy="4600326"/>
          </a:xfrm>
          <a:prstGeom prst="rect">
            <a:avLst/>
          </a:prstGeom>
        </p:spPr>
      </p:pic>
      <p:sp>
        <p:nvSpPr>
          <p:cNvPr id="3" name="TextBox 2">
            <a:extLst>
              <a:ext uri="{FF2B5EF4-FFF2-40B4-BE49-F238E27FC236}">
                <a16:creationId xmlns:a16="http://schemas.microsoft.com/office/drawing/2014/main" id="{65A0F27F-F183-C008-2D31-BC2722037418}"/>
              </a:ext>
            </a:extLst>
          </p:cNvPr>
          <p:cNvSpPr txBox="1"/>
          <p:nvPr/>
        </p:nvSpPr>
        <p:spPr>
          <a:xfrm>
            <a:off x="309935" y="5440296"/>
            <a:ext cx="8524130" cy="707886"/>
          </a:xfrm>
          <a:prstGeom prst="rect">
            <a:avLst/>
          </a:prstGeom>
          <a:noFill/>
        </p:spPr>
        <p:txBody>
          <a:bodyPr wrap="square" rtlCol="0">
            <a:spAutoFit/>
          </a:bodyPr>
          <a:lstStyle/>
          <a:p>
            <a:r>
              <a:rPr lang="en-US" sz="2000" dirty="0"/>
              <a:t>follow the tutorial, make your own R script to analyze the penguin data, and </a:t>
            </a:r>
            <a:r>
              <a:rPr lang="en-US" sz="2000" u="sng" dirty="0"/>
              <a:t>answer underlined parts</a:t>
            </a:r>
            <a:endParaRPr lang="en-US" sz="2000" dirty="0"/>
          </a:p>
        </p:txBody>
      </p:sp>
    </p:spTree>
    <p:extLst>
      <p:ext uri="{BB962C8B-B14F-4D97-AF65-F5344CB8AC3E}">
        <p14:creationId xmlns:p14="http://schemas.microsoft.com/office/powerpoint/2010/main" val="2034454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26342-5936-EB11-68F5-5F1A0947A6FD}"/>
              </a:ext>
            </a:extLst>
          </p:cNvPr>
          <p:cNvSpPr>
            <a:spLocks noGrp="1"/>
          </p:cNvSpPr>
          <p:nvPr>
            <p:ph type="title"/>
          </p:nvPr>
        </p:nvSpPr>
        <p:spPr/>
        <p:txBody>
          <a:bodyPr/>
          <a:lstStyle/>
          <a:p>
            <a:r>
              <a:rPr lang="en-US" dirty="0"/>
              <a:t>general reminders</a:t>
            </a:r>
          </a:p>
        </p:txBody>
      </p:sp>
      <p:pic>
        <p:nvPicPr>
          <p:cNvPr id="7" name="Picture 6">
            <a:extLst>
              <a:ext uri="{FF2B5EF4-FFF2-40B4-BE49-F238E27FC236}">
                <a16:creationId xmlns:a16="http://schemas.microsoft.com/office/drawing/2014/main" id="{7F07FC17-4094-7A86-332E-BEF1D155D1A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8650" y="2210543"/>
            <a:ext cx="7886700" cy="3881735"/>
          </a:xfrm>
          <a:prstGeom prst="rect">
            <a:avLst/>
          </a:prstGeom>
        </p:spPr>
      </p:pic>
    </p:spTree>
    <p:extLst>
      <p:ext uri="{BB962C8B-B14F-4D97-AF65-F5344CB8AC3E}">
        <p14:creationId xmlns:p14="http://schemas.microsoft.com/office/powerpoint/2010/main" val="2860604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26342-5936-EB11-68F5-5F1A0947A6FD}"/>
              </a:ext>
            </a:extLst>
          </p:cNvPr>
          <p:cNvSpPr>
            <a:spLocks noGrp="1"/>
          </p:cNvSpPr>
          <p:nvPr>
            <p:ph type="title"/>
          </p:nvPr>
        </p:nvSpPr>
        <p:spPr/>
        <p:txBody>
          <a:bodyPr/>
          <a:lstStyle/>
          <a:p>
            <a:r>
              <a:rPr lang="en-US" dirty="0"/>
              <a:t>general reminders</a:t>
            </a:r>
          </a:p>
        </p:txBody>
      </p:sp>
      <p:pic>
        <p:nvPicPr>
          <p:cNvPr id="7" name="Picture 6">
            <a:extLst>
              <a:ext uri="{FF2B5EF4-FFF2-40B4-BE49-F238E27FC236}">
                <a16:creationId xmlns:a16="http://schemas.microsoft.com/office/drawing/2014/main" id="{7F07FC17-4094-7A86-332E-BEF1D155D1A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2900" y="1560358"/>
            <a:ext cx="8458200" cy="4686143"/>
          </a:xfrm>
          <a:prstGeom prst="rect">
            <a:avLst/>
          </a:prstGeom>
        </p:spPr>
      </p:pic>
    </p:spTree>
    <p:extLst>
      <p:ext uri="{BB962C8B-B14F-4D97-AF65-F5344CB8AC3E}">
        <p14:creationId xmlns:p14="http://schemas.microsoft.com/office/powerpoint/2010/main" val="3960637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532B5-467C-3006-75BC-86A4F76141E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08B638A-0AB3-3CF4-44AF-3744E8C2F63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22F7ADA-78E4-ED2F-9E88-E8F45EEFF6CB}"/>
              </a:ext>
            </a:extLst>
          </p:cNvPr>
          <p:cNvPicPr>
            <a:picLocks noChangeAspect="1"/>
          </p:cNvPicPr>
          <p:nvPr/>
        </p:nvPicPr>
        <p:blipFill>
          <a:blip r:embed="rId3"/>
          <a:stretch>
            <a:fillRect/>
          </a:stretch>
        </p:blipFill>
        <p:spPr>
          <a:xfrm>
            <a:off x="-974577" y="51988"/>
            <a:ext cx="11236177" cy="6324363"/>
          </a:xfrm>
          <a:prstGeom prst="rect">
            <a:avLst/>
          </a:prstGeom>
        </p:spPr>
      </p:pic>
    </p:spTree>
    <p:extLst>
      <p:ext uri="{BB962C8B-B14F-4D97-AF65-F5344CB8AC3E}">
        <p14:creationId xmlns:p14="http://schemas.microsoft.com/office/powerpoint/2010/main" val="117421792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728</TotalTime>
  <Words>1793</Words>
  <Application>Microsoft Macintosh PowerPoint</Application>
  <PresentationFormat>On-screen Show (4:3)</PresentationFormat>
  <Paragraphs>282</Paragraphs>
  <Slides>69</Slides>
  <Notes>61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69</vt:i4>
      </vt:variant>
    </vt:vector>
  </HeadingPairs>
  <TitlesOfParts>
    <vt:vector size="80" baseType="lpstr">
      <vt:lpstr>Arial</vt:lpstr>
      <vt:lpstr>Calibri</vt:lpstr>
      <vt:lpstr>Calibri Light</vt:lpstr>
      <vt:lpstr>Courier New</vt:lpstr>
      <vt:lpstr>Helvetica Neue</vt:lpstr>
      <vt:lpstr>Open Sans</vt:lpstr>
      <vt:lpstr>sohne</vt:lpstr>
      <vt:lpstr>source-serif-pro</vt:lpstr>
      <vt:lpstr>system-ui</vt:lpstr>
      <vt:lpstr>ui-sans-serif</vt:lpstr>
      <vt:lpstr>Office Theme</vt:lpstr>
      <vt:lpstr>PowerPoint Presentation</vt:lpstr>
      <vt:lpstr>Today in lab: </vt:lpstr>
      <vt:lpstr>Assignment 2 </vt:lpstr>
      <vt:lpstr>general reminders</vt:lpstr>
      <vt:lpstr>general reminders</vt:lpstr>
      <vt:lpstr>general reminders</vt:lpstr>
      <vt:lpstr>general reminders</vt:lpstr>
      <vt:lpstr>general reminders</vt:lpstr>
      <vt:lpstr>PowerPoint Presentation</vt:lpstr>
      <vt:lpstr>general reminders</vt:lpstr>
      <vt:lpstr>PowerPoint Presentation</vt:lpstr>
      <vt:lpstr>general reminders</vt:lpstr>
      <vt:lpstr>Naming Conventions</vt:lpstr>
      <vt:lpstr>Naming Conventions</vt:lpstr>
      <vt:lpstr>Assignment 2 </vt:lpstr>
      <vt:lpstr>linear regression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Lauren Olinger</dc:creator>
  <cp:lastModifiedBy>Lauren Olinger</cp:lastModifiedBy>
  <cp:revision>31</cp:revision>
  <dcterms:created xsi:type="dcterms:W3CDTF">2023-09-15T13:15:00Z</dcterms:created>
  <dcterms:modified xsi:type="dcterms:W3CDTF">2024-09-18T00:10:32Z</dcterms:modified>
</cp:coreProperties>
</file>